
<file path=[Content_Types].xml><?xml version="1.0" encoding="utf-8"?>
<Types xmlns="http://schemas.openxmlformats.org/package/2006/content-types">
  <Default ContentType="application/x-fontdata" Extension="fntdata"/>
  <Default ContentType="image/gif" Extension="gif"/>
  <Default ContentType="image/jpeg" Extension="jpg"/>
  <Default ContentType="video/mp4" Extension="mp4"/>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package.core-properties+xml" PartName="/docProps/core.xml"/>
  <Override ContentType="application/vnd.openxmlformats-officedocument.extended-properties+xml" PartName="/docProps/app.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Impact" panose="020B0806030902050204" pitchFamily="34" charset="0"/>
      <p:regular r:id="rId24"/>
    </p:embeddedFont>
    <p:embeddedFont>
      <p:font typeface="Maven Pro" panose="020B0604020202020204" charset="0"/>
      <p:regular r:id="rId25"/>
      <p:bold r:id="rId26"/>
    </p:embeddedFont>
    <p:embeddedFont>
      <p:font typeface="Nunito"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f038d7e809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f038d7e809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f04ca9f33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f04ca9f33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f04ca9f33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f04ca9f33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f04ca9f33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f04ca9f33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f04ca9f33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f04ca9f3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04ca9f33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04ca9f33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f04ca9f33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f04ca9f33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f050dc0b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f050dc0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f04ca9f33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f04ca9f33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f050dc0b1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f050dc0b1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f038d7e809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f038d7e809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f04ca9f33f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f04ca9f33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f04ca9f33f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f04ca9f33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f038d7e809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f038d7e809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f038d7e809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f038d7e809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f038d7e809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f038d7e809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f038d7e809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f038d7e809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f038d7e809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f038d7e809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f038d7e80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f038d7e80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f038d7e809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f038d7e809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arget="../media/image1.pn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 Id="rId4" Target="../media/image2.jpeg" Type="http://schemas.openxmlformats.org/officeDocument/2006/relationships/image"/></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6" Target="../media/image39.jpeg" Type="http://schemas.openxmlformats.org/officeDocument/2006/relationships/image"/><Relationship Id="rId5" Target="../media/image38.png" Type="http://schemas.openxmlformats.org/officeDocument/2006/relationships/image"/><Relationship Id="rId4"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2.mp4" Type="http://schemas.openxmlformats.org/officeDocument/2006/relationships/video"/><Relationship Id="rId1" Target="../media/media2.mp4" Type="http://schemas.microsoft.com/office/2007/relationships/media"/><Relationship Id="rId6" Target="../media/image41.jpeg" Type="http://schemas.openxmlformats.org/officeDocument/2006/relationships/image"/><Relationship Id="rId5" Target="../media/image40.png" Type="http://schemas.openxmlformats.org/officeDocument/2006/relationships/image"/><Relationship Id="rId4"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3" Target="../slideLayouts/slideLayout7.xml" Type="http://schemas.openxmlformats.org/officeDocument/2006/relationships/slideLayout"/><Relationship Id="rId2" Target="../media/media3.mp4" Type="http://schemas.openxmlformats.org/officeDocument/2006/relationships/video"/><Relationship Id="rId1" Target="../media/media3.mp4" Type="http://schemas.microsoft.com/office/2007/relationships/media"/><Relationship Id="rId6" Target="../media/image43.jpeg" Type="http://schemas.openxmlformats.org/officeDocument/2006/relationships/image"/><Relationship Id="rId5" Target="../media/image42.png" Type="http://schemas.openxmlformats.org/officeDocument/2006/relationships/image"/><Relationship Id="rId4"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1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arget="../media/image8.jpeg" Type="http://schemas.openxmlformats.org/officeDocument/2006/relationships/image"/><Relationship Id="rId3" Target="../media/image3.jpg" Type="http://schemas.openxmlformats.org/officeDocument/2006/relationships/image"/><Relationship Id="rId7" Target="../media/image7.jpg" Type="http://schemas.openxmlformats.org/officeDocument/2006/relationships/image"/><Relationship Id="rId2" Target="../notesSlides/notesSlide2.xml" Type="http://schemas.openxmlformats.org/officeDocument/2006/relationships/notesSlide"/><Relationship Id="rId1" Target="../slideLayouts/slideLayout1.xml" Type="http://schemas.openxmlformats.org/officeDocument/2006/relationships/slideLayout"/><Relationship Id="rId6" Target="../media/image6.jpeg" Type="http://schemas.openxmlformats.org/officeDocument/2006/relationships/image"/><Relationship Id="rId5" Target="../media/image5.jpeg" Type="http://schemas.openxmlformats.org/officeDocument/2006/relationships/image"/><Relationship Id="rId4" Target="../media/image4.jpg" Type="http://schemas.openxmlformats.org/officeDocument/2006/relationships/image"/></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ourworldindata.org/" TargetMode="External"/><Relationship Id="rId7" Type="http://schemas.openxmlformats.org/officeDocument/2006/relationships/hyperlink" Target="https://scikit-learn.org/" TargetMode="External"/><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plotly.com/python/" TargetMode="External"/><Relationship Id="rId11" Type="http://schemas.openxmlformats.org/officeDocument/2006/relationships/image" Target="../media/image55.png"/><Relationship Id="rId5" Type="http://schemas.openxmlformats.org/officeDocument/2006/relationships/hyperlink" Target="https://pandas.pydata.org/docs/" TargetMode="External"/><Relationship Id="rId10" Type="http://schemas.openxmlformats.org/officeDocument/2006/relationships/image" Target="../media/image54.png"/><Relationship Id="rId4" Type="http://schemas.openxmlformats.org/officeDocument/2006/relationships/hyperlink" Target="https://sdgs.un.org/"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arget="../media/image9.jpeg" Type="http://schemas.openxmlformats.org/officeDocument/2006/relationships/image"/><Relationship Id="rId2" Target="../notesSlides/notesSlide3.xml" Type="http://schemas.openxmlformats.org/officeDocument/2006/relationships/notesSlide"/><Relationship Id="rId1" Target="../slideLayouts/slideLayout1.xml" Type="http://schemas.openxmlformats.org/officeDocument/2006/relationships/slideLayout"/><Relationship Id="rId4" Target="../media/image10.gif" Type="http://schemas.openxmlformats.org/officeDocument/2006/relationships/image"/></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hyperlink" Target="https://ourworldindata.org/co2-and-greenhouse-gas-emission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github.com/owid/co2-data/blob/master/owid-co2-data.csv" TargetMode="External"/><Relationship Id="rId5" Type="http://schemas.openxmlformats.org/officeDocument/2006/relationships/hyperlink" Target="https://github.com/owid/co2-data/blob/master/owid-co2-codebook.csv" TargetMode="External"/><Relationship Id="rId4" Type="http://schemas.openxmlformats.org/officeDocument/2006/relationships/hyperlink" Target="https://github.com/owid/co2-data/blob/master/README.m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DAFAF"/>
            </a:gs>
            <a:gs pos="100000">
              <a:srgbClr val="466363"/>
            </a:gs>
          </a:gsLst>
          <a:lin ang="5400012" scaled="0"/>
        </a:gradFill>
        <a:effectLst/>
      </p:bgPr>
    </p:bg>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219525" y="3483850"/>
            <a:ext cx="8078100" cy="746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sz="2600" u="sng"/>
              <a:t>DATA ANALYTICS INTERNSHIP PROGRAM -2024</a:t>
            </a:r>
            <a:endParaRPr sz="2600" u="sng"/>
          </a:p>
        </p:txBody>
      </p:sp>
      <p:sp>
        <p:nvSpPr>
          <p:cNvPr id="278" name="Google Shape;278;p13"/>
          <p:cNvSpPr txBox="1">
            <a:spLocks noGrp="1"/>
          </p:cNvSpPr>
          <p:nvPr>
            <p:ph type="subTitle" idx="1"/>
          </p:nvPr>
        </p:nvSpPr>
        <p:spPr>
          <a:xfrm>
            <a:off x="219525" y="4229950"/>
            <a:ext cx="3972900" cy="4386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sz="1800" b="1" u="sng"/>
              <a:t>FINAL PROJECT PRESENTATION</a:t>
            </a:r>
            <a:endParaRPr sz="1800" b="1" u="sng"/>
          </a:p>
        </p:txBody>
      </p:sp>
      <p:sp>
        <p:nvSpPr>
          <p:cNvPr id="279" name="Google Shape;279;p13"/>
          <p:cNvSpPr txBox="1"/>
          <p:nvPr/>
        </p:nvSpPr>
        <p:spPr>
          <a:xfrm>
            <a:off x="3166500" y="0"/>
            <a:ext cx="5977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chemeClr val="lt1"/>
                </a:solidFill>
                <a:latin typeface="Nunito"/>
                <a:ea typeface="Nunito"/>
                <a:cs typeface="Nunito"/>
                <a:sym typeface="Nunito"/>
              </a:rPr>
              <a:t>IBM SkillsBuild for Adult Learners - Data Analytics</a:t>
            </a:r>
            <a:endParaRPr sz="1800" b="1" u="sng">
              <a:solidFill>
                <a:schemeClr val="lt1"/>
              </a:solidFill>
              <a:latin typeface="Nunito"/>
              <a:ea typeface="Nunito"/>
              <a:cs typeface="Nunito"/>
              <a:sym typeface="Nunito"/>
            </a:endParaRPr>
          </a:p>
        </p:txBody>
      </p:sp>
      <p:pic>
        <p:nvPicPr>
          <p:cNvPr id="280" name="Google Shape;280;p13"/>
          <p:cNvPicPr preferRelativeResize="0"/>
          <p:nvPr/>
        </p:nvPicPr>
        <p:blipFill>
          <a:blip r:embed="rId3">
            <a:alphaModFix/>
          </a:blip>
          <a:stretch>
            <a:fillRect/>
          </a:stretch>
        </p:blipFill>
        <p:spPr>
          <a:xfrm>
            <a:off x="7016745" y="4298450"/>
            <a:ext cx="1959604" cy="746100"/>
          </a:xfrm>
          <a:prstGeom prst="rect">
            <a:avLst/>
          </a:prstGeom>
          <a:noFill/>
          <a:ln>
            <a:noFill/>
          </a:ln>
        </p:spPr>
      </p:pic>
      <p:sp>
        <p:nvSpPr>
          <p:cNvPr id="281" name="Google Shape;281;p13"/>
          <p:cNvSpPr txBox="1"/>
          <p:nvPr/>
        </p:nvSpPr>
        <p:spPr>
          <a:xfrm>
            <a:off x="298900" y="1387325"/>
            <a:ext cx="8334300" cy="17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u="sng">
                <a:solidFill>
                  <a:schemeClr val="lt1"/>
                </a:solidFill>
                <a:latin typeface="Nunito"/>
                <a:ea typeface="Nunito"/>
                <a:cs typeface="Nunito"/>
                <a:sym typeface="Nunito"/>
              </a:rPr>
              <a:t>PROJECT NAME</a:t>
            </a:r>
            <a:r>
              <a:rPr lang="en-GB" sz="1300">
                <a:solidFill>
                  <a:schemeClr val="lt1"/>
                </a:solidFill>
                <a:latin typeface="Nunito"/>
                <a:ea typeface="Nunito"/>
                <a:cs typeface="Nunito"/>
                <a:sym typeface="Nunito"/>
              </a:rPr>
              <a:t> :   </a:t>
            </a:r>
            <a:r>
              <a:rPr lang="en-GB" sz="1500" b="1">
                <a:solidFill>
                  <a:schemeClr val="lt1"/>
                </a:solidFill>
                <a:latin typeface="Roboto"/>
                <a:ea typeface="Roboto"/>
                <a:cs typeface="Roboto"/>
                <a:sym typeface="Roboto"/>
              </a:rPr>
              <a:t>"From Emission to Elimination: Analyzing the Journey to Net Zero"</a:t>
            </a:r>
            <a:endParaRPr sz="1500" b="1">
              <a:solidFill>
                <a:schemeClr val="lt1"/>
              </a:solidFill>
              <a:latin typeface="Roboto"/>
              <a:ea typeface="Roboto"/>
              <a:cs typeface="Roboto"/>
              <a:sym typeface="Roboto"/>
            </a:endParaRPr>
          </a:p>
          <a:p>
            <a:pPr marL="0" lvl="0" indent="0" algn="l" rtl="0">
              <a:spcBef>
                <a:spcPts val="0"/>
              </a:spcBef>
              <a:spcAft>
                <a:spcPts val="0"/>
              </a:spcAft>
              <a:buNone/>
            </a:pPr>
            <a:endParaRPr sz="1300">
              <a:solidFill>
                <a:schemeClr val="lt1"/>
              </a:solidFill>
              <a:latin typeface="Nunito"/>
              <a:ea typeface="Nunito"/>
              <a:cs typeface="Nunito"/>
              <a:sym typeface="Nunito"/>
            </a:endParaRPr>
          </a:p>
          <a:p>
            <a:pPr marL="0" lvl="0" indent="0" algn="l" rtl="0">
              <a:spcBef>
                <a:spcPts val="0"/>
              </a:spcBef>
              <a:spcAft>
                <a:spcPts val="0"/>
              </a:spcAft>
              <a:buNone/>
            </a:pPr>
            <a:r>
              <a:rPr lang="en-GB" sz="1500" b="1" u="sng">
                <a:solidFill>
                  <a:schemeClr val="lt1"/>
                </a:solidFill>
                <a:latin typeface="Nunito"/>
                <a:ea typeface="Nunito"/>
                <a:cs typeface="Nunito"/>
                <a:sym typeface="Nunito"/>
              </a:rPr>
              <a:t>UNIQUE ID</a:t>
            </a:r>
            <a:r>
              <a:rPr lang="en-GB" sz="1300">
                <a:solidFill>
                  <a:schemeClr val="lt1"/>
                </a:solidFill>
                <a:latin typeface="Nunito"/>
                <a:ea typeface="Nunito"/>
                <a:cs typeface="Nunito"/>
                <a:sym typeface="Nunito"/>
              </a:rPr>
              <a:t> :             </a:t>
            </a:r>
            <a:r>
              <a:rPr lang="en-GB" sz="1300" b="1">
                <a:solidFill>
                  <a:schemeClr val="lt1"/>
                </a:solidFill>
                <a:latin typeface="Nunito"/>
                <a:ea typeface="Nunito"/>
                <a:cs typeface="Nunito"/>
                <a:sym typeface="Nunito"/>
              </a:rPr>
              <a:t> </a:t>
            </a:r>
            <a:r>
              <a:rPr lang="en-GB" sz="1500" b="1">
                <a:solidFill>
                  <a:schemeClr val="lt1"/>
                </a:solidFill>
                <a:latin typeface="Roboto"/>
                <a:ea typeface="Roboto"/>
                <a:cs typeface="Roboto"/>
                <a:sym typeface="Roboto"/>
              </a:rPr>
              <a:t>IBM2617</a:t>
            </a:r>
            <a:endParaRPr sz="1300" b="1">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lt1"/>
              </a:solidFill>
              <a:latin typeface="Nunito"/>
              <a:ea typeface="Nunito"/>
              <a:cs typeface="Nunito"/>
              <a:sym typeface="Nunito"/>
            </a:endParaRPr>
          </a:p>
          <a:p>
            <a:pPr marL="0" lvl="0" indent="0" algn="l" rtl="0">
              <a:spcBef>
                <a:spcPts val="0"/>
              </a:spcBef>
              <a:spcAft>
                <a:spcPts val="0"/>
              </a:spcAft>
              <a:buNone/>
            </a:pPr>
            <a:r>
              <a:rPr lang="en-GB" b="1" u="sng">
                <a:solidFill>
                  <a:schemeClr val="lt1"/>
                </a:solidFill>
                <a:latin typeface="Nunito"/>
                <a:ea typeface="Nunito"/>
                <a:cs typeface="Nunito"/>
                <a:sym typeface="Nunito"/>
              </a:rPr>
              <a:t>TEAM NAME</a:t>
            </a:r>
            <a:r>
              <a:rPr lang="en-GB" sz="1300">
                <a:solidFill>
                  <a:schemeClr val="lt1"/>
                </a:solidFill>
                <a:latin typeface="Nunito"/>
                <a:ea typeface="Nunito"/>
                <a:cs typeface="Nunito"/>
                <a:sym typeface="Nunito"/>
              </a:rPr>
              <a:t> :           </a:t>
            </a:r>
            <a:r>
              <a:rPr lang="en-GB" sz="1300" b="1">
                <a:solidFill>
                  <a:schemeClr val="lt1"/>
                </a:solidFill>
                <a:latin typeface="Nunito"/>
                <a:ea typeface="Nunito"/>
                <a:cs typeface="Nunito"/>
                <a:sym typeface="Nunito"/>
              </a:rPr>
              <a:t> TEAM HAMCY</a:t>
            </a:r>
            <a:endParaRPr sz="1300" b="1">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lt1"/>
              </a:solidFill>
              <a:latin typeface="Nunito"/>
              <a:ea typeface="Nunito"/>
              <a:cs typeface="Nunito"/>
              <a:sym typeface="Nunito"/>
            </a:endParaRPr>
          </a:p>
          <a:p>
            <a:pPr marL="0" lvl="0" indent="0" algn="l" rtl="0">
              <a:spcBef>
                <a:spcPts val="0"/>
              </a:spcBef>
              <a:spcAft>
                <a:spcPts val="0"/>
              </a:spcAft>
              <a:buNone/>
            </a:pPr>
            <a:r>
              <a:rPr lang="en-GB" sz="1500" b="1" u="sng">
                <a:solidFill>
                  <a:schemeClr val="lt1"/>
                </a:solidFill>
                <a:latin typeface="Nunito"/>
                <a:ea typeface="Nunito"/>
                <a:cs typeface="Nunito"/>
                <a:sym typeface="Nunito"/>
              </a:rPr>
              <a:t>COLLEGE NAME </a:t>
            </a:r>
            <a:r>
              <a:rPr lang="en-GB" sz="1300">
                <a:solidFill>
                  <a:schemeClr val="lt1"/>
                </a:solidFill>
                <a:latin typeface="Nunito"/>
                <a:ea typeface="Nunito"/>
                <a:cs typeface="Nunito"/>
                <a:sym typeface="Nunito"/>
              </a:rPr>
              <a:t>:   </a:t>
            </a:r>
            <a:r>
              <a:rPr lang="en-GB" sz="1300" b="1">
                <a:solidFill>
                  <a:schemeClr val="lt1"/>
                </a:solidFill>
                <a:latin typeface="Nunito"/>
                <a:ea typeface="Nunito"/>
                <a:cs typeface="Nunito"/>
                <a:sym typeface="Nunito"/>
              </a:rPr>
              <a:t>MAHARISHI DAYANAND UNIVERSITY</a:t>
            </a:r>
            <a:endParaRPr sz="1300" b="1">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282" name="Google Shape;282;p13"/>
          <p:cNvPicPr preferRelativeResize="0"/>
          <p:nvPr/>
        </p:nvPicPr>
        <p:blipFill>
          <a:blip r:embed="rId4">
            <a:alphaModFix/>
          </a:blip>
          <a:stretch>
            <a:fillRect/>
          </a:stretch>
        </p:blipFill>
        <p:spPr>
          <a:xfrm>
            <a:off x="399167" y="89492"/>
            <a:ext cx="1149175" cy="8484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73"/>
        <p:cNvGrpSpPr/>
        <p:nvPr/>
      </p:nvGrpSpPr>
      <p:grpSpPr>
        <a:xfrm>
          <a:off x="0" y="0"/>
          <a:ext cx="0" cy="0"/>
          <a:chOff x="0" y="0"/>
          <a:chExt cx="0" cy="0"/>
        </a:xfrm>
      </p:grpSpPr>
      <p:sp>
        <p:nvSpPr>
          <p:cNvPr id="374" name="Google Shape;374;p22"/>
          <p:cNvSpPr txBox="1">
            <a:spLocks noGrp="1"/>
          </p:cNvSpPr>
          <p:nvPr>
            <p:ph type="title"/>
          </p:nvPr>
        </p:nvSpPr>
        <p:spPr>
          <a:xfrm>
            <a:off x="256050" y="-317500"/>
            <a:ext cx="6372600" cy="136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400" u="sng"/>
              <a:t>Bar charts showing various sources of CO2 emissions of the categorized countries from the year 2016 to 2022*</a:t>
            </a:r>
            <a:endParaRPr sz="1400" u="sng"/>
          </a:p>
        </p:txBody>
      </p:sp>
      <p:pic>
        <p:nvPicPr>
          <p:cNvPr id="375" name="Google Shape;375;p22"/>
          <p:cNvPicPr preferRelativeResize="0"/>
          <p:nvPr/>
        </p:nvPicPr>
        <p:blipFill rotWithShape="1">
          <a:blip r:embed="rId3">
            <a:alphaModFix/>
          </a:blip>
          <a:srcRect l="-108090" t="2226" r="108090" b="2226"/>
          <a:stretch/>
        </p:blipFill>
        <p:spPr>
          <a:xfrm>
            <a:off x="1610025" y="900175"/>
            <a:ext cx="2406774" cy="1189076"/>
          </a:xfrm>
          <a:prstGeom prst="rect">
            <a:avLst/>
          </a:prstGeom>
          <a:noFill/>
          <a:ln>
            <a:noFill/>
          </a:ln>
        </p:spPr>
      </p:pic>
      <p:pic>
        <p:nvPicPr>
          <p:cNvPr id="376" name="Google Shape;376;p22"/>
          <p:cNvPicPr preferRelativeResize="0"/>
          <p:nvPr/>
        </p:nvPicPr>
        <p:blipFill>
          <a:blip r:embed="rId4">
            <a:alphaModFix/>
          </a:blip>
          <a:stretch>
            <a:fillRect/>
          </a:stretch>
        </p:blipFill>
        <p:spPr>
          <a:xfrm>
            <a:off x="4016806" y="881663"/>
            <a:ext cx="2406768" cy="1226100"/>
          </a:xfrm>
          <a:prstGeom prst="rect">
            <a:avLst/>
          </a:prstGeom>
          <a:noFill/>
          <a:ln w="19050" cap="flat" cmpd="sng">
            <a:solidFill>
              <a:schemeClr val="dk2"/>
            </a:solidFill>
            <a:prstDash val="solid"/>
            <a:round/>
            <a:headEnd type="none" w="sm" len="sm"/>
            <a:tailEnd type="none" w="sm" len="sm"/>
          </a:ln>
        </p:spPr>
      </p:pic>
      <p:pic>
        <p:nvPicPr>
          <p:cNvPr id="377" name="Google Shape;377;p22"/>
          <p:cNvPicPr preferRelativeResize="0"/>
          <p:nvPr/>
        </p:nvPicPr>
        <p:blipFill>
          <a:blip r:embed="rId5">
            <a:alphaModFix/>
          </a:blip>
          <a:stretch>
            <a:fillRect/>
          </a:stretch>
        </p:blipFill>
        <p:spPr>
          <a:xfrm>
            <a:off x="1441900" y="881663"/>
            <a:ext cx="2406774" cy="1226100"/>
          </a:xfrm>
          <a:prstGeom prst="rect">
            <a:avLst/>
          </a:prstGeom>
          <a:noFill/>
          <a:ln w="19050" cap="flat" cmpd="sng">
            <a:solidFill>
              <a:schemeClr val="dk2"/>
            </a:solidFill>
            <a:prstDash val="solid"/>
            <a:round/>
            <a:headEnd type="none" w="sm" len="sm"/>
            <a:tailEnd type="none" w="sm" len="sm"/>
          </a:ln>
        </p:spPr>
      </p:pic>
      <p:pic>
        <p:nvPicPr>
          <p:cNvPr id="378" name="Google Shape;378;p22"/>
          <p:cNvPicPr preferRelativeResize="0"/>
          <p:nvPr/>
        </p:nvPicPr>
        <p:blipFill>
          <a:blip r:embed="rId6">
            <a:alphaModFix/>
          </a:blip>
          <a:stretch>
            <a:fillRect/>
          </a:stretch>
        </p:blipFill>
        <p:spPr>
          <a:xfrm>
            <a:off x="6591700" y="881650"/>
            <a:ext cx="2406776" cy="1226100"/>
          </a:xfrm>
          <a:prstGeom prst="rect">
            <a:avLst/>
          </a:prstGeom>
          <a:noFill/>
          <a:ln w="9525" cap="flat" cmpd="sng">
            <a:solidFill>
              <a:srgbClr val="000000"/>
            </a:solidFill>
            <a:prstDash val="solid"/>
            <a:round/>
            <a:headEnd type="none" w="sm" len="sm"/>
            <a:tailEnd type="none" w="sm" len="sm"/>
          </a:ln>
        </p:spPr>
      </p:pic>
      <p:pic>
        <p:nvPicPr>
          <p:cNvPr id="379" name="Google Shape;379;p22"/>
          <p:cNvPicPr preferRelativeResize="0"/>
          <p:nvPr/>
        </p:nvPicPr>
        <p:blipFill>
          <a:blip r:embed="rId7">
            <a:alphaModFix/>
          </a:blip>
          <a:stretch>
            <a:fillRect/>
          </a:stretch>
        </p:blipFill>
        <p:spPr>
          <a:xfrm>
            <a:off x="1441900" y="2247525"/>
            <a:ext cx="2406776" cy="1217034"/>
          </a:xfrm>
          <a:prstGeom prst="rect">
            <a:avLst/>
          </a:prstGeom>
          <a:noFill/>
          <a:ln w="19050" cap="flat" cmpd="sng">
            <a:solidFill>
              <a:srgbClr val="000000"/>
            </a:solidFill>
            <a:prstDash val="solid"/>
            <a:round/>
            <a:headEnd type="none" w="sm" len="sm"/>
            <a:tailEnd type="none" w="sm" len="sm"/>
          </a:ln>
        </p:spPr>
      </p:pic>
      <p:pic>
        <p:nvPicPr>
          <p:cNvPr id="380" name="Google Shape;380;p22"/>
          <p:cNvPicPr preferRelativeResize="0"/>
          <p:nvPr/>
        </p:nvPicPr>
        <p:blipFill>
          <a:blip r:embed="rId8">
            <a:alphaModFix/>
          </a:blip>
          <a:stretch>
            <a:fillRect/>
          </a:stretch>
        </p:blipFill>
        <p:spPr>
          <a:xfrm>
            <a:off x="4001075" y="2260175"/>
            <a:ext cx="2422501" cy="1226100"/>
          </a:xfrm>
          <a:prstGeom prst="rect">
            <a:avLst/>
          </a:prstGeom>
          <a:noFill/>
          <a:ln w="19050" cap="flat" cmpd="sng">
            <a:solidFill>
              <a:schemeClr val="dk2"/>
            </a:solidFill>
            <a:prstDash val="solid"/>
            <a:round/>
            <a:headEnd type="none" w="sm" len="sm"/>
            <a:tailEnd type="none" w="sm" len="sm"/>
          </a:ln>
        </p:spPr>
      </p:pic>
      <p:pic>
        <p:nvPicPr>
          <p:cNvPr id="381" name="Google Shape;381;p22"/>
          <p:cNvPicPr preferRelativeResize="0"/>
          <p:nvPr/>
        </p:nvPicPr>
        <p:blipFill>
          <a:blip r:embed="rId9">
            <a:alphaModFix/>
          </a:blip>
          <a:stretch>
            <a:fillRect/>
          </a:stretch>
        </p:blipFill>
        <p:spPr>
          <a:xfrm>
            <a:off x="6575975" y="2261500"/>
            <a:ext cx="2422501" cy="1203796"/>
          </a:xfrm>
          <a:prstGeom prst="rect">
            <a:avLst/>
          </a:prstGeom>
          <a:noFill/>
          <a:ln w="28575" cap="flat" cmpd="sng">
            <a:solidFill>
              <a:schemeClr val="dk2"/>
            </a:solidFill>
            <a:prstDash val="solid"/>
            <a:round/>
            <a:headEnd type="none" w="sm" len="sm"/>
            <a:tailEnd type="none" w="sm" len="sm"/>
          </a:ln>
        </p:spPr>
      </p:pic>
      <p:pic>
        <p:nvPicPr>
          <p:cNvPr id="382" name="Google Shape;382;p22"/>
          <p:cNvPicPr preferRelativeResize="0"/>
          <p:nvPr/>
        </p:nvPicPr>
        <p:blipFill>
          <a:blip r:embed="rId10">
            <a:alphaModFix/>
          </a:blip>
          <a:stretch>
            <a:fillRect/>
          </a:stretch>
        </p:blipFill>
        <p:spPr>
          <a:xfrm>
            <a:off x="6575975" y="3619050"/>
            <a:ext cx="2401020" cy="1189075"/>
          </a:xfrm>
          <a:prstGeom prst="rect">
            <a:avLst/>
          </a:prstGeom>
          <a:noFill/>
          <a:ln w="28575" cap="flat" cmpd="sng">
            <a:solidFill>
              <a:schemeClr val="dk2"/>
            </a:solidFill>
            <a:prstDash val="solid"/>
            <a:round/>
            <a:headEnd type="none" w="sm" len="sm"/>
            <a:tailEnd type="none" w="sm" len="sm"/>
          </a:ln>
        </p:spPr>
      </p:pic>
      <p:pic>
        <p:nvPicPr>
          <p:cNvPr id="383" name="Google Shape;383;p22"/>
          <p:cNvPicPr preferRelativeResize="0"/>
          <p:nvPr/>
        </p:nvPicPr>
        <p:blipFill>
          <a:blip r:embed="rId11">
            <a:alphaModFix/>
          </a:blip>
          <a:stretch>
            <a:fillRect/>
          </a:stretch>
        </p:blipFill>
        <p:spPr>
          <a:xfrm>
            <a:off x="4001076" y="3619050"/>
            <a:ext cx="2401024" cy="1187891"/>
          </a:xfrm>
          <a:prstGeom prst="rect">
            <a:avLst/>
          </a:prstGeom>
          <a:noFill/>
          <a:ln w="28575" cap="flat" cmpd="sng">
            <a:solidFill>
              <a:schemeClr val="dk2"/>
            </a:solidFill>
            <a:prstDash val="solid"/>
            <a:round/>
            <a:headEnd type="none" w="sm" len="sm"/>
            <a:tailEnd type="none" w="sm" len="sm"/>
          </a:ln>
        </p:spPr>
      </p:pic>
      <p:pic>
        <p:nvPicPr>
          <p:cNvPr id="384" name="Google Shape;384;p22"/>
          <p:cNvPicPr preferRelativeResize="0"/>
          <p:nvPr/>
        </p:nvPicPr>
        <p:blipFill>
          <a:blip r:embed="rId12">
            <a:alphaModFix/>
          </a:blip>
          <a:stretch>
            <a:fillRect/>
          </a:stretch>
        </p:blipFill>
        <p:spPr>
          <a:xfrm>
            <a:off x="1441900" y="3604302"/>
            <a:ext cx="2382000" cy="1187901"/>
          </a:xfrm>
          <a:prstGeom prst="rect">
            <a:avLst/>
          </a:prstGeom>
          <a:noFill/>
          <a:ln w="28575" cap="flat" cmpd="sng">
            <a:solidFill>
              <a:schemeClr val="dk2"/>
            </a:solidFill>
            <a:prstDash val="solid"/>
            <a:round/>
            <a:headEnd type="none" w="sm" len="sm"/>
            <a:tailEnd type="none" w="sm" len="sm"/>
          </a:ln>
        </p:spPr>
      </p:pic>
      <p:sp>
        <p:nvSpPr>
          <p:cNvPr id="385" name="Google Shape;385;p22"/>
          <p:cNvSpPr/>
          <p:nvPr/>
        </p:nvSpPr>
        <p:spPr>
          <a:xfrm>
            <a:off x="143525" y="1169974"/>
            <a:ext cx="1042145" cy="6765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Developed </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sp>
        <p:nvSpPr>
          <p:cNvPr id="386" name="Google Shape;386;p22"/>
          <p:cNvSpPr/>
          <p:nvPr/>
        </p:nvSpPr>
        <p:spPr>
          <a:xfrm>
            <a:off x="86725" y="2495875"/>
            <a:ext cx="1252046" cy="54882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Developing </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sp>
        <p:nvSpPr>
          <p:cNvPr id="387" name="Google Shape;387;p22"/>
          <p:cNvSpPr/>
          <p:nvPr/>
        </p:nvSpPr>
        <p:spPr>
          <a:xfrm>
            <a:off x="86725" y="3770575"/>
            <a:ext cx="1177995" cy="76594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Under-</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Developed</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91"/>
        <p:cNvGrpSpPr/>
        <p:nvPr/>
      </p:nvGrpSpPr>
      <p:grpSpPr>
        <a:xfrm>
          <a:off x="0" y="0"/>
          <a:ext cx="0" cy="0"/>
          <a:chOff x="0" y="0"/>
          <a:chExt cx="0" cy="0"/>
        </a:xfrm>
      </p:grpSpPr>
      <p:sp>
        <p:nvSpPr>
          <p:cNvPr id="392" name="Google Shape;392;p23"/>
          <p:cNvSpPr txBox="1">
            <a:spLocks noGrp="1"/>
          </p:cNvSpPr>
          <p:nvPr>
            <p:ph type="title"/>
          </p:nvPr>
        </p:nvSpPr>
        <p:spPr>
          <a:xfrm>
            <a:off x="175900" y="-106725"/>
            <a:ext cx="5857800" cy="5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u="sng">
                <a:latin typeface="Arial"/>
                <a:ea typeface="Arial"/>
                <a:cs typeface="Arial"/>
                <a:sym typeface="Arial"/>
              </a:rPr>
              <a:t>CHOROPLETH - MAP VISUALIZATIONS:</a:t>
            </a:r>
            <a:endParaRPr sz="2700" u="sng"/>
          </a:p>
        </p:txBody>
      </p:sp>
      <p:pic>
        <p:nvPicPr>
          <p:cNvPr id="394" name="Google Shape;394;p23"/>
          <p:cNvPicPr preferRelativeResize="0"/>
          <p:nvPr/>
        </p:nvPicPr>
        <p:blipFill>
          <a:blip r:embed="rId5">
            <a:alphaModFix/>
          </a:blip>
          <a:stretch>
            <a:fillRect/>
          </a:stretch>
        </p:blipFill>
        <p:spPr>
          <a:xfrm>
            <a:off x="5450150" y="593050"/>
            <a:ext cx="3222925" cy="3967600"/>
          </a:xfrm>
          <a:prstGeom prst="rect">
            <a:avLst/>
          </a:prstGeom>
          <a:noFill/>
          <a:ln w="28575" cap="flat" cmpd="sng">
            <a:solidFill>
              <a:schemeClr val="dk2"/>
            </a:solidFill>
            <a:prstDash val="solid"/>
            <a:round/>
            <a:headEnd type="none" w="sm" len="sm"/>
            <a:tailEnd type="none" w="sm" len="sm"/>
          </a:ln>
        </p:spPr>
      </p:pic>
      <p:sp>
        <p:nvSpPr>
          <p:cNvPr id="395" name="Google Shape;395;p23"/>
          <p:cNvSpPr txBox="1"/>
          <p:nvPr/>
        </p:nvSpPr>
        <p:spPr>
          <a:xfrm>
            <a:off x="290975" y="3626875"/>
            <a:ext cx="4424100" cy="18459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Interactive visualization of overall CO2 emissions all around the world from the year 1990 to 2022.</a:t>
            </a:r>
            <a:endParaRPr sz="1300" i="1">
              <a:solidFill>
                <a:schemeClr val="lt1"/>
              </a:solidFill>
              <a:latin typeface="Nunito"/>
              <a:ea typeface="Nunito"/>
              <a:cs typeface="Nunito"/>
              <a:sym typeface="Nunito"/>
            </a:endParaRPr>
          </a:p>
          <a:p>
            <a:pPr marL="0" lvl="0" indent="0" algn="l" rtl="0">
              <a:spcBef>
                <a:spcPts val="0"/>
              </a:spcBef>
              <a:spcAft>
                <a:spcPts val="0"/>
              </a:spcAft>
              <a:buNone/>
            </a:pPr>
            <a:endParaRPr sz="1300" i="1">
              <a:solidFill>
                <a:schemeClr val="lt1"/>
              </a:solidFill>
              <a:latin typeface="Nunito"/>
              <a:ea typeface="Nunito"/>
              <a:cs typeface="Nunito"/>
              <a:sym typeface="Nunito"/>
            </a:endParaRPr>
          </a:p>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The shade of the color represents the extent of emissions. </a:t>
            </a:r>
            <a:endParaRPr sz="1300" i="1">
              <a:solidFill>
                <a:schemeClr val="lt1"/>
              </a:solidFill>
              <a:latin typeface="Nunito"/>
              <a:ea typeface="Nunito"/>
              <a:cs typeface="Nunito"/>
              <a:sym typeface="Nunito"/>
            </a:endParaRPr>
          </a:p>
        </p:txBody>
      </p:sp>
      <p:pic>
        <p:nvPicPr>
          <p:cNvPr id="2" name="1">
            <a:hlinkClick r:id="" action="ppaction://media"/>
            <a:extLst>
              <a:ext uri="{FF2B5EF4-FFF2-40B4-BE49-F238E27FC236}">
                <a16:creationId xmlns:a16="http://schemas.microsoft.com/office/drawing/2014/main" id="{17694D1E-D7F8-5F82-127D-27B9EE59D8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0925" y="593050"/>
            <a:ext cx="4004571" cy="2648238"/>
          </a:xfrm>
          <a:prstGeom prst="rect">
            <a:avLst/>
          </a:prstGeom>
          <a:ln w="38100" cap="sq">
            <a:no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99"/>
        <p:cNvGrpSpPr/>
        <p:nvPr/>
      </p:nvGrpSpPr>
      <p:grpSpPr>
        <a:xfrm>
          <a:off x="0" y="0"/>
          <a:ext cx="0" cy="0"/>
          <a:chOff x="0" y="0"/>
          <a:chExt cx="0" cy="0"/>
        </a:xfrm>
      </p:grpSpPr>
      <p:sp>
        <p:nvSpPr>
          <p:cNvPr id="400" name="Google Shape;400;p24"/>
          <p:cNvSpPr txBox="1">
            <a:spLocks noGrp="1"/>
          </p:cNvSpPr>
          <p:nvPr>
            <p:ph type="title"/>
          </p:nvPr>
        </p:nvSpPr>
        <p:spPr>
          <a:xfrm>
            <a:off x="175900" y="-106725"/>
            <a:ext cx="5857800" cy="5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u="sng">
                <a:latin typeface="Arial"/>
                <a:ea typeface="Arial"/>
                <a:cs typeface="Arial"/>
                <a:sym typeface="Arial"/>
              </a:rPr>
              <a:t>CHOROPLETH - MAP VISUALIZATIONS:</a:t>
            </a:r>
            <a:endParaRPr sz="2700" u="sng"/>
          </a:p>
        </p:txBody>
      </p:sp>
      <p:pic>
        <p:nvPicPr>
          <p:cNvPr id="402" name="Google Shape;402;p24"/>
          <p:cNvPicPr preferRelativeResize="0"/>
          <p:nvPr/>
        </p:nvPicPr>
        <p:blipFill>
          <a:blip r:embed="rId5">
            <a:alphaModFix/>
          </a:blip>
          <a:stretch>
            <a:fillRect/>
          </a:stretch>
        </p:blipFill>
        <p:spPr>
          <a:xfrm>
            <a:off x="5354900" y="491737"/>
            <a:ext cx="3439875" cy="4160026"/>
          </a:xfrm>
          <a:prstGeom prst="rect">
            <a:avLst/>
          </a:prstGeom>
          <a:noFill/>
          <a:ln w="28575" cap="flat" cmpd="sng">
            <a:solidFill>
              <a:schemeClr val="dk2"/>
            </a:solidFill>
            <a:prstDash val="solid"/>
            <a:round/>
            <a:headEnd type="none" w="sm" len="sm"/>
            <a:tailEnd type="none" w="sm" len="sm"/>
          </a:ln>
        </p:spPr>
      </p:pic>
      <p:sp>
        <p:nvSpPr>
          <p:cNvPr id="403" name="Google Shape;403;p24"/>
          <p:cNvSpPr txBox="1"/>
          <p:nvPr/>
        </p:nvSpPr>
        <p:spPr>
          <a:xfrm>
            <a:off x="327263" y="3569475"/>
            <a:ext cx="4446600" cy="16932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Interactive visualization of overall ‘METHANE’ emissions all around the world from the year 1990 to 2022.</a:t>
            </a:r>
            <a:endParaRPr sz="1300" i="1">
              <a:solidFill>
                <a:schemeClr val="lt1"/>
              </a:solidFill>
              <a:latin typeface="Nunito"/>
              <a:ea typeface="Nunito"/>
              <a:cs typeface="Nunito"/>
              <a:sym typeface="Nunito"/>
            </a:endParaRPr>
          </a:p>
          <a:p>
            <a:pPr marL="0" lvl="0" indent="0" algn="l" rtl="0">
              <a:spcBef>
                <a:spcPts val="0"/>
              </a:spcBef>
              <a:spcAft>
                <a:spcPts val="0"/>
              </a:spcAft>
              <a:buNone/>
            </a:pPr>
            <a:endParaRPr sz="1300" i="1">
              <a:solidFill>
                <a:schemeClr val="lt1"/>
              </a:solidFill>
              <a:latin typeface="Nunito"/>
              <a:ea typeface="Nunito"/>
              <a:cs typeface="Nunito"/>
              <a:sym typeface="Nunito"/>
            </a:endParaRPr>
          </a:p>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The shade of the color represents the extent of emissions. </a:t>
            </a:r>
            <a:endParaRPr sz="1300" i="1">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2" name="2">
            <a:hlinkClick r:id="" action="ppaction://media"/>
            <a:extLst>
              <a:ext uri="{FF2B5EF4-FFF2-40B4-BE49-F238E27FC236}">
                <a16:creationId xmlns:a16="http://schemas.microsoft.com/office/drawing/2014/main" id="{D0BF904E-CFD4-8F3B-996C-68448D9DF5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9225" y="478275"/>
            <a:ext cx="4227164" cy="2807087"/>
          </a:xfrm>
          <a:prstGeom prst="rect">
            <a:avLst/>
          </a:prstGeom>
          <a:ln w="38100" cap="sq">
            <a:no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07"/>
        <p:cNvGrpSpPr/>
        <p:nvPr/>
      </p:nvGrpSpPr>
      <p:grpSpPr>
        <a:xfrm>
          <a:off x="0" y="0"/>
          <a:ext cx="0" cy="0"/>
          <a:chOff x="0" y="0"/>
          <a:chExt cx="0" cy="0"/>
        </a:xfrm>
      </p:grpSpPr>
      <p:sp>
        <p:nvSpPr>
          <p:cNvPr id="408" name="Google Shape;408;p25"/>
          <p:cNvSpPr txBox="1">
            <a:spLocks noGrp="1"/>
          </p:cNvSpPr>
          <p:nvPr>
            <p:ph type="title"/>
          </p:nvPr>
        </p:nvSpPr>
        <p:spPr>
          <a:xfrm>
            <a:off x="175900" y="-106725"/>
            <a:ext cx="5857800" cy="5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u="sng">
                <a:latin typeface="Arial"/>
                <a:ea typeface="Arial"/>
                <a:cs typeface="Arial"/>
                <a:sym typeface="Arial"/>
              </a:rPr>
              <a:t>CHOROPLETH - MAP VISUALIZATIONS:</a:t>
            </a:r>
            <a:endParaRPr sz="2700" u="sng"/>
          </a:p>
        </p:txBody>
      </p:sp>
      <p:sp>
        <p:nvSpPr>
          <p:cNvPr id="409" name="Google Shape;409;p25"/>
          <p:cNvSpPr txBox="1"/>
          <p:nvPr/>
        </p:nvSpPr>
        <p:spPr>
          <a:xfrm>
            <a:off x="175900" y="3526300"/>
            <a:ext cx="4565400" cy="17799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Interactive visualization of overall ‘Nitrous Oxide’ emissions all around the world from the year 1990 to 2022.</a:t>
            </a:r>
            <a:endParaRPr sz="1300" i="1">
              <a:solidFill>
                <a:schemeClr val="lt1"/>
              </a:solidFill>
              <a:latin typeface="Nunito"/>
              <a:ea typeface="Nunito"/>
              <a:cs typeface="Nunito"/>
              <a:sym typeface="Nunito"/>
            </a:endParaRPr>
          </a:p>
          <a:p>
            <a:pPr marL="0" lvl="0" indent="0" algn="l" rtl="0">
              <a:spcBef>
                <a:spcPts val="0"/>
              </a:spcBef>
              <a:spcAft>
                <a:spcPts val="0"/>
              </a:spcAft>
              <a:buNone/>
            </a:pPr>
            <a:endParaRPr sz="1300" i="1">
              <a:solidFill>
                <a:schemeClr val="lt1"/>
              </a:solidFill>
              <a:latin typeface="Nunito"/>
              <a:ea typeface="Nunito"/>
              <a:cs typeface="Nunito"/>
              <a:sym typeface="Nunito"/>
            </a:endParaRPr>
          </a:p>
          <a:p>
            <a:pPr marL="457200" lvl="0" indent="-311150" algn="l" rtl="0">
              <a:spcBef>
                <a:spcPts val="0"/>
              </a:spcBef>
              <a:spcAft>
                <a:spcPts val="0"/>
              </a:spcAft>
              <a:buClr>
                <a:schemeClr val="lt1"/>
              </a:buClr>
              <a:buSzPts val="1300"/>
              <a:buFont typeface="Nunito"/>
              <a:buChar char="●"/>
            </a:pPr>
            <a:r>
              <a:rPr lang="en-GB" sz="1300" i="1">
                <a:solidFill>
                  <a:schemeClr val="lt1"/>
                </a:solidFill>
                <a:latin typeface="Nunito"/>
                <a:ea typeface="Nunito"/>
                <a:cs typeface="Nunito"/>
                <a:sym typeface="Nunito"/>
              </a:rPr>
              <a:t>The shade of the color represents the extent of emissions. </a:t>
            </a:r>
            <a:endParaRPr sz="1300" i="1">
              <a:solidFill>
                <a:schemeClr val="lt1"/>
              </a:solidFill>
              <a:latin typeface="Nunito"/>
              <a:ea typeface="Nunito"/>
              <a:cs typeface="Nunito"/>
              <a:sym typeface="Nunito"/>
            </a:endParaRPr>
          </a:p>
          <a:p>
            <a:pPr marL="0" lvl="0" indent="0" algn="l" rtl="0">
              <a:spcBef>
                <a:spcPts val="0"/>
              </a:spcBef>
              <a:spcAft>
                <a:spcPts val="0"/>
              </a:spcAft>
              <a:buNone/>
            </a:pPr>
            <a:endParaRPr sz="1300">
              <a:solidFill>
                <a:schemeClr val="dk2"/>
              </a:solidFill>
              <a:latin typeface="Nunito"/>
              <a:ea typeface="Nunito"/>
              <a:cs typeface="Nunito"/>
              <a:sym typeface="Nunito"/>
            </a:endParaRPr>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410" name="Google Shape;410;p25"/>
          <p:cNvPicPr preferRelativeResize="0"/>
          <p:nvPr/>
        </p:nvPicPr>
        <p:blipFill>
          <a:blip r:embed="rId5">
            <a:alphaModFix/>
          </a:blip>
          <a:stretch>
            <a:fillRect/>
          </a:stretch>
        </p:blipFill>
        <p:spPr>
          <a:xfrm>
            <a:off x="4997225" y="630675"/>
            <a:ext cx="3600050" cy="4118150"/>
          </a:xfrm>
          <a:prstGeom prst="rect">
            <a:avLst/>
          </a:prstGeom>
          <a:noFill/>
          <a:ln w="28575" cap="flat" cmpd="sng">
            <a:solidFill>
              <a:schemeClr val="dk2"/>
            </a:solidFill>
            <a:prstDash val="solid"/>
            <a:round/>
            <a:headEnd type="none" w="sm" len="sm"/>
            <a:tailEnd type="none" w="sm" len="sm"/>
          </a:ln>
        </p:spPr>
      </p:pic>
      <p:pic>
        <p:nvPicPr>
          <p:cNvPr id="2" name="33">
            <a:hlinkClick r:id="" action="ppaction://media"/>
            <a:extLst>
              <a:ext uri="{FF2B5EF4-FFF2-40B4-BE49-F238E27FC236}">
                <a16:creationId xmlns:a16="http://schemas.microsoft.com/office/drawing/2014/main" id="{2AB2BCC3-3FB6-F864-DE2B-66A2F876BB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7665" y="622400"/>
            <a:ext cx="4160257" cy="2759774"/>
          </a:xfrm>
          <a:prstGeom prst="rect">
            <a:avLst/>
          </a:prstGeom>
          <a:ln w="38100" cap="sq">
            <a:no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15"/>
        <p:cNvGrpSpPr/>
        <p:nvPr/>
      </p:nvGrpSpPr>
      <p:grpSpPr>
        <a:xfrm>
          <a:off x="0" y="0"/>
          <a:ext cx="0" cy="0"/>
          <a:chOff x="0" y="0"/>
          <a:chExt cx="0" cy="0"/>
        </a:xfrm>
      </p:grpSpPr>
      <p:sp>
        <p:nvSpPr>
          <p:cNvPr id="416" name="Google Shape;416;p26"/>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Insights derived from Visualizations:</a:t>
            </a:r>
            <a:endParaRPr sz="2300"/>
          </a:p>
        </p:txBody>
      </p:sp>
      <p:sp>
        <p:nvSpPr>
          <p:cNvPr id="417" name="Google Shape;417;p26"/>
          <p:cNvSpPr txBox="1"/>
          <p:nvPr/>
        </p:nvSpPr>
        <p:spPr>
          <a:xfrm>
            <a:off x="270750" y="708525"/>
            <a:ext cx="8669400" cy="39270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chemeClr val="lt1"/>
              </a:buClr>
              <a:buSzPts val="1200"/>
              <a:buFont typeface="Nunito"/>
              <a:buAutoNum type="arabicPeriod"/>
            </a:pPr>
            <a:r>
              <a:rPr lang="en-GB" sz="1200">
                <a:solidFill>
                  <a:schemeClr val="lt1"/>
                </a:solidFill>
                <a:latin typeface="Nunito"/>
                <a:ea typeface="Nunito"/>
                <a:cs typeface="Nunito"/>
                <a:sym typeface="Nunito"/>
              </a:rPr>
              <a:t>The line chart visualizations illustrate the emission trends of CO2, CH4, and N2O. From these plots, it is evident that in </a:t>
            </a:r>
            <a:r>
              <a:rPr lang="en-GB" sz="1200" b="1" i="1" u="sng">
                <a:solidFill>
                  <a:schemeClr val="lt1"/>
                </a:solidFill>
                <a:latin typeface="Nunito"/>
                <a:ea typeface="Nunito"/>
                <a:cs typeface="Nunito"/>
                <a:sym typeface="Nunito"/>
              </a:rPr>
              <a:t>developed countries</a:t>
            </a:r>
            <a:r>
              <a:rPr lang="en-GB" sz="1200">
                <a:solidFill>
                  <a:schemeClr val="lt1"/>
                </a:solidFill>
                <a:latin typeface="Nunito"/>
                <a:ea typeface="Nunito"/>
                <a:cs typeface="Nunito"/>
                <a:sym typeface="Nunito"/>
              </a:rPr>
              <a:t>, CO2 emissions vastly </a:t>
            </a:r>
            <a:r>
              <a:rPr lang="en-GB" sz="1200" b="1" i="1" u="sng">
                <a:solidFill>
                  <a:schemeClr val="lt1"/>
                </a:solidFill>
                <a:latin typeface="Nunito"/>
                <a:ea typeface="Nunito"/>
                <a:cs typeface="Nunito"/>
                <a:sym typeface="Nunito"/>
              </a:rPr>
              <a:t>exceed</a:t>
            </a:r>
            <a:r>
              <a:rPr lang="en-GB" sz="1200" b="1" i="1">
                <a:solidFill>
                  <a:schemeClr val="lt1"/>
                </a:solidFill>
                <a:latin typeface="Nunito"/>
                <a:ea typeface="Nunito"/>
                <a:cs typeface="Nunito"/>
                <a:sym typeface="Nunito"/>
              </a:rPr>
              <a:t> </a:t>
            </a:r>
            <a:r>
              <a:rPr lang="en-GB" sz="1200">
                <a:solidFill>
                  <a:schemeClr val="lt1"/>
                </a:solidFill>
                <a:latin typeface="Nunito"/>
                <a:ea typeface="Nunito"/>
                <a:cs typeface="Nunito"/>
                <a:sym typeface="Nunito"/>
              </a:rPr>
              <a:t>those of CH4 and N2O by approximately </a:t>
            </a:r>
            <a:r>
              <a:rPr lang="en-GB" sz="1200" b="1">
                <a:solidFill>
                  <a:schemeClr val="lt1"/>
                </a:solidFill>
                <a:latin typeface="Nunito"/>
                <a:ea typeface="Nunito"/>
                <a:cs typeface="Nunito"/>
                <a:sym typeface="Nunito"/>
              </a:rPr>
              <a:t>600%</a:t>
            </a:r>
            <a:r>
              <a:rPr lang="en-GB" sz="1200">
                <a:solidFill>
                  <a:schemeClr val="lt1"/>
                </a:solidFill>
                <a:latin typeface="Nunito"/>
                <a:ea typeface="Nunito"/>
                <a:cs typeface="Nunito"/>
                <a:sym typeface="Nunito"/>
              </a:rPr>
              <a:t>. In contrast, this </a:t>
            </a:r>
            <a:r>
              <a:rPr lang="en-GB" sz="1200" b="1" i="1" u="sng">
                <a:solidFill>
                  <a:schemeClr val="lt1"/>
                </a:solidFill>
                <a:latin typeface="Nunito"/>
                <a:ea typeface="Nunito"/>
                <a:cs typeface="Nunito"/>
                <a:sym typeface="Nunito"/>
              </a:rPr>
              <a:t>disparity is significantly reduced to a mere 110-170%</a:t>
            </a:r>
            <a:r>
              <a:rPr lang="en-GB" sz="1200">
                <a:solidFill>
                  <a:schemeClr val="lt1"/>
                </a:solidFill>
                <a:latin typeface="Nunito"/>
                <a:ea typeface="Nunito"/>
                <a:cs typeface="Nunito"/>
                <a:sym typeface="Nunito"/>
              </a:rPr>
              <a:t> in the charts for </a:t>
            </a:r>
            <a:r>
              <a:rPr lang="en-GB" sz="1200" b="1" i="1" u="sng">
                <a:solidFill>
                  <a:schemeClr val="lt1"/>
                </a:solidFill>
                <a:latin typeface="Nunito"/>
                <a:ea typeface="Nunito"/>
                <a:cs typeface="Nunito"/>
                <a:sym typeface="Nunito"/>
              </a:rPr>
              <a:t>developing countries</a:t>
            </a:r>
            <a:r>
              <a:rPr lang="en-GB" sz="1200">
                <a:solidFill>
                  <a:schemeClr val="lt1"/>
                </a:solidFill>
                <a:latin typeface="Nunito"/>
                <a:ea typeface="Nunito"/>
                <a:cs typeface="Nunito"/>
                <a:sym typeface="Nunito"/>
              </a:rPr>
              <a:t>, and CO2 and N2O emissions are either </a:t>
            </a:r>
            <a:r>
              <a:rPr lang="en-GB" sz="1200" b="1" i="1" u="sng">
                <a:solidFill>
                  <a:schemeClr val="lt1"/>
                </a:solidFill>
                <a:latin typeface="Nunito"/>
                <a:ea typeface="Nunito"/>
                <a:cs typeface="Nunito"/>
                <a:sym typeface="Nunito"/>
              </a:rPr>
              <a:t>comparable to or exceed</a:t>
            </a:r>
            <a:r>
              <a:rPr lang="en-GB" sz="1200">
                <a:solidFill>
                  <a:schemeClr val="lt1"/>
                </a:solidFill>
                <a:latin typeface="Nunito"/>
                <a:ea typeface="Nunito"/>
                <a:cs typeface="Nunito"/>
                <a:sym typeface="Nunito"/>
              </a:rPr>
              <a:t> those of CO2 in case of </a:t>
            </a:r>
            <a:r>
              <a:rPr lang="en-GB" sz="1200" b="1" i="1" u="sng">
                <a:solidFill>
                  <a:schemeClr val="lt1"/>
                </a:solidFill>
                <a:latin typeface="Nunito"/>
                <a:ea typeface="Nunito"/>
                <a:cs typeface="Nunito"/>
                <a:sym typeface="Nunito"/>
              </a:rPr>
              <a:t>underdeveloped countries.</a:t>
            </a:r>
            <a:endParaRPr sz="1200" b="1" i="1" u="sng">
              <a:solidFill>
                <a:schemeClr val="lt1"/>
              </a:solidFill>
              <a:latin typeface="Nunito"/>
              <a:ea typeface="Nunito"/>
              <a:cs typeface="Nunito"/>
              <a:sym typeface="Nunito"/>
            </a:endParaRPr>
          </a:p>
          <a:p>
            <a:pPr marL="0" lvl="0" indent="0" algn="just" rtl="0">
              <a:spcBef>
                <a:spcPts val="0"/>
              </a:spcBef>
              <a:spcAft>
                <a:spcPts val="0"/>
              </a:spcAft>
              <a:buNone/>
            </a:pPr>
            <a:endParaRPr sz="1500">
              <a:solidFill>
                <a:schemeClr val="lt1"/>
              </a:solidFill>
              <a:latin typeface="Nunito"/>
              <a:ea typeface="Nunito"/>
              <a:cs typeface="Nunito"/>
              <a:sym typeface="Nunito"/>
            </a:endParaRPr>
          </a:p>
          <a:p>
            <a:pPr marL="457200" lvl="0" indent="-304800" algn="just" rtl="0">
              <a:spcBef>
                <a:spcPts val="0"/>
              </a:spcBef>
              <a:spcAft>
                <a:spcPts val="0"/>
              </a:spcAft>
              <a:buClr>
                <a:schemeClr val="lt1"/>
              </a:buClr>
              <a:buSzPts val="1200"/>
              <a:buFont typeface="Nunito"/>
              <a:buAutoNum type="arabicPeriod"/>
            </a:pPr>
            <a:r>
              <a:rPr lang="en-GB" sz="1200">
                <a:solidFill>
                  <a:schemeClr val="lt1"/>
                </a:solidFill>
                <a:latin typeface="Nunito"/>
                <a:ea typeface="Nunito"/>
                <a:cs typeface="Nunito"/>
                <a:sym typeface="Nunito"/>
              </a:rPr>
              <a:t>From bar chart visualizations of </a:t>
            </a:r>
            <a:r>
              <a:rPr lang="en-GB" sz="1200" b="1" i="1" u="sng">
                <a:solidFill>
                  <a:schemeClr val="lt1"/>
                </a:solidFill>
                <a:latin typeface="Nunito"/>
                <a:ea typeface="Nunito"/>
                <a:cs typeface="Nunito"/>
                <a:sym typeface="Nunito"/>
              </a:rPr>
              <a:t>extensive CO2 sources</a:t>
            </a:r>
            <a:r>
              <a:rPr lang="en-GB" sz="1200">
                <a:solidFill>
                  <a:schemeClr val="lt1"/>
                </a:solidFill>
                <a:latin typeface="Nunito"/>
                <a:ea typeface="Nunito"/>
                <a:cs typeface="Nunito"/>
                <a:sym typeface="Nunito"/>
              </a:rPr>
              <a:t> in various countries, it is evident that </a:t>
            </a:r>
            <a:r>
              <a:rPr lang="en-GB" sz="1200" b="1" i="1" u="sng">
                <a:solidFill>
                  <a:schemeClr val="lt1"/>
                </a:solidFill>
                <a:latin typeface="Nunito"/>
                <a:ea typeface="Nunito"/>
                <a:cs typeface="Nunito"/>
                <a:sym typeface="Nunito"/>
              </a:rPr>
              <a:t>developed countries</a:t>
            </a:r>
            <a:r>
              <a:rPr lang="en-GB" sz="1200">
                <a:solidFill>
                  <a:schemeClr val="lt1"/>
                </a:solidFill>
                <a:latin typeface="Nunito"/>
                <a:ea typeface="Nunito"/>
                <a:cs typeface="Nunito"/>
                <a:sym typeface="Nunito"/>
              </a:rPr>
              <a:t> primarily emit CO2 through </a:t>
            </a:r>
            <a:r>
              <a:rPr lang="en-GB" sz="1200" b="1" i="1" u="sng">
                <a:solidFill>
                  <a:schemeClr val="lt1"/>
                </a:solidFill>
                <a:latin typeface="Nunito"/>
                <a:ea typeface="Nunito"/>
                <a:cs typeface="Nunito"/>
                <a:sym typeface="Nunito"/>
              </a:rPr>
              <a:t>consumption-based emissions</a:t>
            </a:r>
            <a:r>
              <a:rPr lang="en-GB" sz="1200">
                <a:solidFill>
                  <a:schemeClr val="lt1"/>
                </a:solidFill>
                <a:latin typeface="Nunito"/>
                <a:ea typeface="Nunito"/>
                <a:cs typeface="Nunito"/>
                <a:sym typeface="Nunito"/>
              </a:rPr>
              <a:t>, which are associated with the </a:t>
            </a:r>
            <a:r>
              <a:rPr lang="en-GB" sz="1200" b="1" i="1" u="sng">
                <a:solidFill>
                  <a:schemeClr val="lt1"/>
                </a:solidFill>
                <a:latin typeface="Nunito"/>
                <a:ea typeface="Nunito"/>
                <a:cs typeface="Nunito"/>
                <a:sym typeface="Nunito"/>
              </a:rPr>
              <a:t>goods and services consumed domestically.</a:t>
            </a:r>
            <a:r>
              <a:rPr lang="en-GB" sz="1200">
                <a:solidFill>
                  <a:schemeClr val="lt1"/>
                </a:solidFill>
                <a:latin typeface="Nunito"/>
                <a:ea typeface="Nunito"/>
                <a:cs typeface="Nunito"/>
                <a:sym typeface="Nunito"/>
              </a:rPr>
              <a:t> In </a:t>
            </a:r>
            <a:r>
              <a:rPr lang="en-GB" sz="1200" b="1" i="1" u="sng">
                <a:solidFill>
                  <a:schemeClr val="lt1"/>
                </a:solidFill>
                <a:latin typeface="Nunito"/>
                <a:ea typeface="Nunito"/>
                <a:cs typeface="Nunito"/>
                <a:sym typeface="Nunito"/>
              </a:rPr>
              <a:t>developing countries,</a:t>
            </a:r>
            <a:r>
              <a:rPr lang="en-GB" sz="1200">
                <a:solidFill>
                  <a:schemeClr val="lt1"/>
                </a:solidFill>
                <a:latin typeface="Nunito"/>
                <a:ea typeface="Nunito"/>
                <a:cs typeface="Nunito"/>
                <a:sym typeface="Nunito"/>
              </a:rPr>
              <a:t> the major contributors to CO2 emissions are </a:t>
            </a:r>
            <a:r>
              <a:rPr lang="en-GB" sz="1200" b="1" i="1" u="sng">
                <a:solidFill>
                  <a:schemeClr val="lt1"/>
                </a:solidFill>
                <a:latin typeface="Nunito"/>
                <a:ea typeface="Nunito"/>
                <a:cs typeface="Nunito"/>
                <a:sym typeface="Nunito"/>
              </a:rPr>
              <a:t>fossil fuels</a:t>
            </a:r>
            <a:r>
              <a:rPr lang="en-GB" sz="1200">
                <a:solidFill>
                  <a:schemeClr val="lt1"/>
                </a:solidFill>
                <a:latin typeface="Nunito"/>
                <a:ea typeface="Nunito"/>
                <a:cs typeface="Nunito"/>
                <a:sym typeface="Nunito"/>
              </a:rPr>
              <a:t>, particularly oil and coal. However, consumption-based CO2 emissions are also rising rapidly in these regions. In </a:t>
            </a:r>
            <a:r>
              <a:rPr lang="en-GB" sz="1200" b="1" i="1" u="sng">
                <a:solidFill>
                  <a:schemeClr val="lt1"/>
                </a:solidFill>
                <a:latin typeface="Nunito"/>
                <a:ea typeface="Nunito"/>
                <a:cs typeface="Nunito"/>
                <a:sym typeface="Nunito"/>
              </a:rPr>
              <a:t>underdeveloped countries</a:t>
            </a:r>
            <a:r>
              <a:rPr lang="en-GB" sz="1200">
                <a:solidFill>
                  <a:schemeClr val="lt1"/>
                </a:solidFill>
                <a:latin typeface="Nunito"/>
                <a:ea typeface="Nunito"/>
                <a:cs typeface="Nunito"/>
                <a:sym typeface="Nunito"/>
              </a:rPr>
              <a:t>, the main sources of CO2 emissions are </a:t>
            </a:r>
            <a:r>
              <a:rPr lang="en-GB" sz="1200" b="1" i="1" u="sng">
                <a:solidFill>
                  <a:schemeClr val="lt1"/>
                </a:solidFill>
                <a:latin typeface="Nunito"/>
                <a:ea typeface="Nunito"/>
                <a:cs typeface="Nunito"/>
                <a:sym typeface="Nunito"/>
              </a:rPr>
              <a:t>land-use changes</a:t>
            </a:r>
            <a:r>
              <a:rPr lang="en-GB" sz="1200">
                <a:solidFill>
                  <a:schemeClr val="lt1"/>
                </a:solidFill>
                <a:latin typeface="Nunito"/>
                <a:ea typeface="Nunito"/>
                <a:cs typeface="Nunito"/>
                <a:sym typeface="Nunito"/>
              </a:rPr>
              <a:t>, such as the transformation of forest land for commercial purposes, alongside</a:t>
            </a:r>
            <a:r>
              <a:rPr lang="en-GB" sz="1200" b="1" i="1" u="sng">
                <a:solidFill>
                  <a:schemeClr val="lt1"/>
                </a:solidFill>
                <a:latin typeface="Nunito"/>
                <a:ea typeface="Nunito"/>
                <a:cs typeface="Nunito"/>
                <a:sym typeface="Nunito"/>
              </a:rPr>
              <a:t> fossil fuel</a:t>
            </a:r>
            <a:r>
              <a:rPr lang="en-GB" sz="1200">
                <a:solidFill>
                  <a:schemeClr val="lt1"/>
                </a:solidFill>
                <a:latin typeface="Nunito"/>
                <a:ea typeface="Nunito"/>
                <a:cs typeface="Nunito"/>
                <a:sym typeface="Nunito"/>
              </a:rPr>
              <a:t>-based emissions.</a:t>
            </a:r>
            <a:endParaRPr sz="1200">
              <a:solidFill>
                <a:schemeClr val="lt1"/>
              </a:solidFill>
              <a:latin typeface="Nunito"/>
              <a:ea typeface="Nunito"/>
              <a:cs typeface="Nunito"/>
              <a:sym typeface="Nunito"/>
            </a:endParaRPr>
          </a:p>
          <a:p>
            <a:pPr marL="0" lvl="0" indent="0" algn="just" rtl="0">
              <a:spcBef>
                <a:spcPts val="0"/>
              </a:spcBef>
              <a:spcAft>
                <a:spcPts val="0"/>
              </a:spcAft>
              <a:buNone/>
            </a:pPr>
            <a:endParaRPr sz="1200">
              <a:solidFill>
                <a:schemeClr val="lt1"/>
              </a:solidFill>
              <a:latin typeface="Nunito"/>
              <a:ea typeface="Nunito"/>
              <a:cs typeface="Nunito"/>
              <a:sym typeface="Nunito"/>
            </a:endParaRPr>
          </a:p>
          <a:p>
            <a:pPr marL="457200" lvl="0" indent="-304800" algn="just" rtl="0">
              <a:spcBef>
                <a:spcPts val="0"/>
              </a:spcBef>
              <a:spcAft>
                <a:spcPts val="0"/>
              </a:spcAft>
              <a:buClr>
                <a:schemeClr val="lt1"/>
              </a:buClr>
              <a:buSzPts val="1200"/>
              <a:buFont typeface="Nunito"/>
              <a:buAutoNum type="arabicPeriod"/>
            </a:pPr>
            <a:r>
              <a:rPr lang="en-GB" sz="1200">
                <a:solidFill>
                  <a:schemeClr val="lt1"/>
                </a:solidFill>
                <a:latin typeface="Nunito"/>
                <a:ea typeface="Nunito"/>
                <a:cs typeface="Nunito"/>
                <a:sym typeface="Nunito"/>
              </a:rPr>
              <a:t>The visualizations clearly indicate that the </a:t>
            </a:r>
            <a:r>
              <a:rPr lang="en-GB" sz="1200" b="1" i="1" u="sng">
                <a:solidFill>
                  <a:schemeClr val="lt1"/>
                </a:solidFill>
                <a:latin typeface="Nunito"/>
                <a:ea typeface="Nunito"/>
                <a:cs typeface="Nunito"/>
                <a:sym typeface="Nunito"/>
              </a:rPr>
              <a:t>traditional industrialization process</a:t>
            </a:r>
            <a:r>
              <a:rPr lang="en-GB" sz="1200">
                <a:solidFill>
                  <a:schemeClr val="lt1"/>
                </a:solidFill>
                <a:latin typeface="Nunito"/>
                <a:ea typeface="Nunito"/>
                <a:cs typeface="Nunito"/>
                <a:sym typeface="Nunito"/>
              </a:rPr>
              <a:t> results in a significant </a:t>
            </a:r>
            <a:r>
              <a:rPr lang="en-GB" sz="1200" b="1" i="1" u="sng">
                <a:solidFill>
                  <a:schemeClr val="lt1"/>
                </a:solidFill>
                <a:latin typeface="Nunito"/>
                <a:ea typeface="Nunito"/>
                <a:cs typeface="Nunito"/>
                <a:sym typeface="Nunito"/>
              </a:rPr>
              <a:t>increase </a:t>
            </a:r>
            <a:r>
              <a:rPr lang="en-GB" sz="1200">
                <a:solidFill>
                  <a:schemeClr val="lt1"/>
                </a:solidFill>
                <a:latin typeface="Nunito"/>
                <a:ea typeface="Nunito"/>
                <a:cs typeface="Nunito"/>
                <a:sym typeface="Nunito"/>
              </a:rPr>
              <a:t>in net greenhouse gas emissions. This trend is evident from the </a:t>
            </a:r>
            <a:r>
              <a:rPr lang="en-GB" sz="1200" b="1" i="1" u="sng">
                <a:solidFill>
                  <a:schemeClr val="lt1"/>
                </a:solidFill>
                <a:latin typeface="Nunito"/>
                <a:ea typeface="Nunito"/>
                <a:cs typeface="Nunito"/>
                <a:sym typeface="Nunito"/>
              </a:rPr>
              <a:t>choropleth map,</a:t>
            </a:r>
            <a:r>
              <a:rPr lang="en-GB" sz="1200">
                <a:solidFill>
                  <a:schemeClr val="lt1"/>
                </a:solidFill>
                <a:latin typeface="Nunito"/>
                <a:ea typeface="Nunito"/>
                <a:cs typeface="Nunito"/>
                <a:sym typeface="Nunito"/>
              </a:rPr>
              <a:t> which shows that as </a:t>
            </a:r>
            <a:r>
              <a:rPr lang="en-GB" sz="1200" b="1" i="1" u="sng">
                <a:solidFill>
                  <a:schemeClr val="lt1"/>
                </a:solidFill>
                <a:latin typeface="Nunito"/>
                <a:ea typeface="Nunito"/>
                <a:cs typeface="Nunito"/>
                <a:sym typeface="Nunito"/>
              </a:rPr>
              <a:t>countries undergo industrialization</a:t>
            </a:r>
            <a:r>
              <a:rPr lang="en-GB" sz="1200">
                <a:solidFill>
                  <a:schemeClr val="lt1"/>
                </a:solidFill>
                <a:latin typeface="Nunito"/>
                <a:ea typeface="Nunito"/>
                <a:cs typeface="Nunito"/>
                <a:sym typeface="Nunito"/>
              </a:rPr>
              <a:t> over time, their </a:t>
            </a:r>
            <a:r>
              <a:rPr lang="en-GB" sz="1200" b="1" i="1" u="sng">
                <a:solidFill>
                  <a:schemeClr val="lt1"/>
                </a:solidFill>
                <a:latin typeface="Nunito"/>
                <a:ea typeface="Nunito"/>
                <a:cs typeface="Nunito"/>
                <a:sym typeface="Nunito"/>
              </a:rPr>
              <a:t>emissions correspondingly rise.</a:t>
            </a:r>
            <a:r>
              <a:rPr lang="en-GB" sz="1200">
                <a:solidFill>
                  <a:schemeClr val="lt1"/>
                </a:solidFill>
                <a:latin typeface="Nunito"/>
                <a:ea typeface="Nunito"/>
                <a:cs typeface="Nunito"/>
                <a:sym typeface="Nunito"/>
              </a:rPr>
              <a:t> The correlation between industrial growth and heightened emissions underscores the environmental impact of conventional industrial practices.</a:t>
            </a:r>
            <a:endParaRPr sz="1200">
              <a:solidFill>
                <a:schemeClr val="lt1"/>
              </a:solidFill>
              <a:latin typeface="Nunito"/>
              <a:ea typeface="Nunito"/>
              <a:cs typeface="Nunito"/>
              <a:sym typeface="Nunito"/>
            </a:endParaRPr>
          </a:p>
          <a:p>
            <a:pPr marL="0" lvl="0" indent="0" algn="just" rtl="0">
              <a:spcBef>
                <a:spcPts val="0"/>
              </a:spcBef>
              <a:spcAft>
                <a:spcPts val="0"/>
              </a:spcAft>
              <a:buNone/>
            </a:pPr>
            <a:endParaRPr sz="1200">
              <a:solidFill>
                <a:schemeClr val="lt1"/>
              </a:solidFill>
              <a:latin typeface="Nunito"/>
              <a:ea typeface="Nunito"/>
              <a:cs typeface="Nunito"/>
              <a:sym typeface="Nunito"/>
            </a:endParaRPr>
          </a:p>
          <a:p>
            <a:pPr marL="457200" lvl="0" indent="-304800" algn="just" rtl="0">
              <a:spcBef>
                <a:spcPts val="0"/>
              </a:spcBef>
              <a:spcAft>
                <a:spcPts val="0"/>
              </a:spcAft>
              <a:buClr>
                <a:schemeClr val="lt1"/>
              </a:buClr>
              <a:buSzPts val="1200"/>
              <a:buFont typeface="Nunito"/>
              <a:buAutoNum type="arabicPeriod"/>
            </a:pPr>
            <a:r>
              <a:rPr lang="en-GB" sz="1200">
                <a:solidFill>
                  <a:schemeClr val="lt1"/>
                </a:solidFill>
                <a:latin typeface="Nunito"/>
                <a:ea typeface="Nunito"/>
                <a:cs typeface="Nunito"/>
                <a:sym typeface="Nunito"/>
              </a:rPr>
              <a:t>Another notable observation is that countries with </a:t>
            </a:r>
            <a:r>
              <a:rPr lang="en-GB" sz="1200" b="1" i="1" u="sng">
                <a:solidFill>
                  <a:schemeClr val="lt1"/>
                </a:solidFill>
                <a:latin typeface="Nunito"/>
                <a:ea typeface="Nunito"/>
                <a:cs typeface="Nunito"/>
                <a:sym typeface="Nunito"/>
              </a:rPr>
              <a:t>larger areas of forest cover</a:t>
            </a:r>
            <a:r>
              <a:rPr lang="en-GB" sz="1200">
                <a:solidFill>
                  <a:schemeClr val="lt1"/>
                </a:solidFill>
                <a:latin typeface="Nunito"/>
                <a:ea typeface="Nunito"/>
                <a:cs typeface="Nunito"/>
                <a:sym typeface="Nunito"/>
              </a:rPr>
              <a:t> are experiencing rapid </a:t>
            </a:r>
            <a:r>
              <a:rPr lang="en-GB" sz="1200" b="1" i="1" u="sng">
                <a:solidFill>
                  <a:schemeClr val="lt1"/>
                </a:solidFill>
                <a:latin typeface="Nunito"/>
                <a:ea typeface="Nunito"/>
                <a:cs typeface="Nunito"/>
                <a:sym typeface="Nunito"/>
              </a:rPr>
              <a:t>deforestation</a:t>
            </a:r>
            <a:r>
              <a:rPr lang="en-GB" sz="1200">
                <a:solidFill>
                  <a:schemeClr val="lt1"/>
                </a:solidFill>
                <a:latin typeface="Nunito"/>
                <a:ea typeface="Nunito"/>
                <a:cs typeface="Nunito"/>
                <a:sym typeface="Nunito"/>
              </a:rPr>
              <a:t>. This is evident from the</a:t>
            </a:r>
            <a:r>
              <a:rPr lang="en-GB" sz="1200" b="1" i="1" u="sng">
                <a:solidFill>
                  <a:schemeClr val="lt1"/>
                </a:solidFill>
                <a:latin typeface="Nunito"/>
                <a:ea typeface="Nunito"/>
                <a:cs typeface="Nunito"/>
                <a:sym typeface="Nunito"/>
              </a:rPr>
              <a:t> increasing CO2 emissions</a:t>
            </a:r>
            <a:r>
              <a:rPr lang="en-GB" sz="1200">
                <a:solidFill>
                  <a:schemeClr val="lt1"/>
                </a:solidFill>
                <a:latin typeface="Nunito"/>
                <a:ea typeface="Nunito"/>
                <a:cs typeface="Nunito"/>
                <a:sym typeface="Nunito"/>
              </a:rPr>
              <a:t> resulting from </a:t>
            </a:r>
            <a:r>
              <a:rPr lang="en-GB" sz="1200" b="1" i="1" u="sng">
                <a:solidFill>
                  <a:schemeClr val="lt1"/>
                </a:solidFill>
                <a:latin typeface="Nunito"/>
                <a:ea typeface="Nunito"/>
                <a:cs typeface="Nunito"/>
                <a:sym typeface="Nunito"/>
              </a:rPr>
              <a:t>land-use changes,</a:t>
            </a:r>
            <a:r>
              <a:rPr lang="en-GB" sz="1200">
                <a:solidFill>
                  <a:schemeClr val="lt1"/>
                </a:solidFill>
                <a:latin typeface="Nunito"/>
                <a:ea typeface="Nunito"/>
                <a:cs typeface="Nunito"/>
                <a:sym typeface="Nunito"/>
              </a:rPr>
              <a:t> indicating a significant</a:t>
            </a:r>
            <a:r>
              <a:rPr lang="en-GB" sz="1200" b="1" i="1" u="sng">
                <a:solidFill>
                  <a:schemeClr val="lt1"/>
                </a:solidFill>
                <a:latin typeface="Nunito"/>
                <a:ea typeface="Nunito"/>
                <a:cs typeface="Nunito"/>
                <a:sym typeface="Nunito"/>
              </a:rPr>
              <a:t> loss of forested areas.</a:t>
            </a:r>
            <a:r>
              <a:rPr lang="en-GB" sz="1200">
                <a:solidFill>
                  <a:schemeClr val="lt1"/>
                </a:solidFill>
                <a:latin typeface="Nunito"/>
                <a:ea typeface="Nunito"/>
                <a:cs typeface="Nunito"/>
                <a:sym typeface="Nunito"/>
              </a:rPr>
              <a:t> The rise in these emissions highlights the environmental impact of deforestation in these regions.</a:t>
            </a:r>
            <a:endParaRPr sz="12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21"/>
        <p:cNvGrpSpPr/>
        <p:nvPr/>
      </p:nvGrpSpPr>
      <p:grpSpPr>
        <a:xfrm>
          <a:off x="0" y="0"/>
          <a:ext cx="0" cy="0"/>
          <a:chOff x="0" y="0"/>
          <a:chExt cx="0" cy="0"/>
        </a:xfrm>
      </p:grpSpPr>
      <p:sp>
        <p:nvSpPr>
          <p:cNvPr id="422" name="Google Shape;422;p27"/>
          <p:cNvSpPr txBox="1">
            <a:spLocks noGrp="1"/>
          </p:cNvSpPr>
          <p:nvPr>
            <p:ph type="title"/>
          </p:nvPr>
        </p:nvSpPr>
        <p:spPr>
          <a:xfrm>
            <a:off x="200525" y="0"/>
            <a:ext cx="8892600" cy="5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1970" u="sng"/>
              <a:t>LINEAR REGRESSION MODEL</a:t>
            </a:r>
            <a:r>
              <a:rPr lang="en-GB" sz="1670" u="sng"/>
              <a:t>: ( for predicting emissions in UN target years ) </a:t>
            </a:r>
            <a:endParaRPr sz="1670"/>
          </a:p>
        </p:txBody>
      </p:sp>
      <p:pic>
        <p:nvPicPr>
          <p:cNvPr id="423" name="Google Shape;423;p27"/>
          <p:cNvPicPr preferRelativeResize="0"/>
          <p:nvPr/>
        </p:nvPicPr>
        <p:blipFill>
          <a:blip r:embed="rId3">
            <a:alphaModFix/>
          </a:blip>
          <a:stretch>
            <a:fillRect/>
          </a:stretch>
        </p:blipFill>
        <p:spPr>
          <a:xfrm>
            <a:off x="152400" y="737400"/>
            <a:ext cx="2761326" cy="3458776"/>
          </a:xfrm>
          <a:prstGeom prst="rect">
            <a:avLst/>
          </a:prstGeom>
          <a:noFill/>
          <a:ln w="28575" cap="flat" cmpd="sng">
            <a:solidFill>
              <a:schemeClr val="dk2"/>
            </a:solidFill>
            <a:prstDash val="solid"/>
            <a:round/>
            <a:headEnd type="none" w="sm" len="sm"/>
            <a:tailEnd type="none" w="sm" len="sm"/>
          </a:ln>
        </p:spPr>
      </p:pic>
      <p:pic>
        <p:nvPicPr>
          <p:cNvPr id="424" name="Google Shape;424;p27"/>
          <p:cNvPicPr preferRelativeResize="0"/>
          <p:nvPr/>
        </p:nvPicPr>
        <p:blipFill>
          <a:blip r:embed="rId4">
            <a:alphaModFix/>
          </a:blip>
          <a:stretch>
            <a:fillRect/>
          </a:stretch>
        </p:blipFill>
        <p:spPr>
          <a:xfrm>
            <a:off x="3225800" y="737400"/>
            <a:ext cx="2761335" cy="3458775"/>
          </a:xfrm>
          <a:prstGeom prst="rect">
            <a:avLst/>
          </a:prstGeom>
          <a:noFill/>
          <a:ln w="28575" cap="flat" cmpd="sng">
            <a:solidFill>
              <a:schemeClr val="dk2"/>
            </a:solidFill>
            <a:prstDash val="solid"/>
            <a:round/>
            <a:headEnd type="none" w="sm" len="sm"/>
            <a:tailEnd type="none" w="sm" len="sm"/>
          </a:ln>
        </p:spPr>
      </p:pic>
      <p:pic>
        <p:nvPicPr>
          <p:cNvPr id="425" name="Google Shape;425;p27"/>
          <p:cNvPicPr preferRelativeResize="0"/>
          <p:nvPr/>
        </p:nvPicPr>
        <p:blipFill>
          <a:blip r:embed="rId5">
            <a:alphaModFix/>
          </a:blip>
          <a:stretch>
            <a:fillRect/>
          </a:stretch>
        </p:blipFill>
        <p:spPr>
          <a:xfrm>
            <a:off x="6230275" y="737400"/>
            <a:ext cx="2761325" cy="3448209"/>
          </a:xfrm>
          <a:prstGeom prst="rect">
            <a:avLst/>
          </a:prstGeom>
          <a:noFill/>
          <a:ln w="28575" cap="flat" cmpd="sng">
            <a:solidFill>
              <a:schemeClr val="dk2"/>
            </a:solidFill>
            <a:prstDash val="solid"/>
            <a:round/>
            <a:headEnd type="none" w="sm" len="sm"/>
            <a:tailEnd type="none" w="sm" len="sm"/>
          </a:ln>
        </p:spPr>
      </p:pic>
      <p:sp>
        <p:nvSpPr>
          <p:cNvPr id="426" name="Google Shape;426;p27"/>
          <p:cNvSpPr/>
          <p:nvPr/>
        </p:nvSpPr>
        <p:spPr>
          <a:xfrm>
            <a:off x="321425" y="4348575"/>
            <a:ext cx="2312194" cy="49247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PREDICTION MODEL FOR</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THE USA</a:t>
            </a:r>
          </a:p>
        </p:txBody>
      </p:sp>
      <p:sp>
        <p:nvSpPr>
          <p:cNvPr id="427" name="Google Shape;427;p27"/>
          <p:cNvSpPr/>
          <p:nvPr/>
        </p:nvSpPr>
        <p:spPr>
          <a:xfrm>
            <a:off x="3482875" y="4348575"/>
            <a:ext cx="2312194" cy="49247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FF"/>
                </a:solidFill>
                <a:latin typeface="Impact"/>
              </a:rPr>
              <a:t>PREDICTION MODEL FOR </a:t>
            </a:r>
            <a:br>
              <a:rPr b="0" i="0">
                <a:ln w="9525" cap="flat" cmpd="sng">
                  <a:solidFill>
                    <a:schemeClr val="dk2"/>
                  </a:solidFill>
                  <a:prstDash val="solid"/>
                  <a:round/>
                  <a:headEnd type="none" w="sm" len="sm"/>
                  <a:tailEnd type="none" w="sm" len="sm"/>
                </a:ln>
                <a:solidFill>
                  <a:srgbClr val="FFFFFF"/>
                </a:solidFill>
                <a:latin typeface="Impact"/>
              </a:rPr>
            </a:br>
            <a:r>
              <a:rPr b="0" i="0">
                <a:ln w="9525" cap="flat" cmpd="sng">
                  <a:solidFill>
                    <a:schemeClr val="dk2"/>
                  </a:solidFill>
                  <a:prstDash val="solid"/>
                  <a:round/>
                  <a:headEnd type="none" w="sm" len="sm"/>
                  <a:tailEnd type="none" w="sm" len="sm"/>
                </a:ln>
                <a:solidFill>
                  <a:srgbClr val="FFFFFF"/>
                </a:solidFill>
                <a:latin typeface="Impact"/>
              </a:rPr>
              <a:t>INDIA</a:t>
            </a:r>
          </a:p>
        </p:txBody>
      </p:sp>
      <p:sp>
        <p:nvSpPr>
          <p:cNvPr id="428" name="Google Shape;428;p27"/>
          <p:cNvSpPr/>
          <p:nvPr/>
        </p:nvSpPr>
        <p:spPr>
          <a:xfrm>
            <a:off x="6510650" y="4371299"/>
            <a:ext cx="2239211" cy="49247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PREDICTION MODEL FOR</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FINLAND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32"/>
        <p:cNvGrpSpPr/>
        <p:nvPr/>
      </p:nvGrpSpPr>
      <p:grpSpPr>
        <a:xfrm>
          <a:off x="0" y="0"/>
          <a:ext cx="0" cy="0"/>
          <a:chOff x="0" y="0"/>
          <a:chExt cx="0" cy="0"/>
        </a:xfrm>
      </p:grpSpPr>
      <p:sp>
        <p:nvSpPr>
          <p:cNvPr id="433" name="Google Shape;433;p28"/>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HYPOTHESIS: </a:t>
            </a:r>
            <a:endParaRPr sz="2300"/>
          </a:p>
        </p:txBody>
      </p:sp>
      <p:sp>
        <p:nvSpPr>
          <p:cNvPr id="434" name="Google Shape;434;p28"/>
          <p:cNvSpPr txBox="1"/>
          <p:nvPr/>
        </p:nvSpPr>
        <p:spPr>
          <a:xfrm>
            <a:off x="251900" y="340750"/>
            <a:ext cx="81546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900" b="1" u="sng">
              <a:solidFill>
                <a:schemeClr val="lt1"/>
              </a:solidFill>
              <a:latin typeface="Nunito"/>
              <a:ea typeface="Nunito"/>
              <a:cs typeface="Nunito"/>
              <a:sym typeface="Nunito"/>
            </a:endParaRPr>
          </a:p>
          <a:p>
            <a:pPr marL="0" lvl="0" indent="0" algn="just" rtl="0">
              <a:spcBef>
                <a:spcPts val="0"/>
              </a:spcBef>
              <a:spcAft>
                <a:spcPts val="0"/>
              </a:spcAft>
              <a:buNone/>
            </a:pPr>
            <a:r>
              <a:rPr lang="en-GB" sz="1300">
                <a:solidFill>
                  <a:schemeClr val="lt1"/>
                </a:solidFill>
                <a:latin typeface="Nunito"/>
                <a:ea typeface="Nunito"/>
                <a:cs typeface="Nunito"/>
                <a:sym typeface="Nunito"/>
              </a:rPr>
              <a:t>By leveraging a linear regression machine learning algorithm to analyze historical data and trends from the past two decades, our prediction model can accurately estimate CO2 emissions per capita for the years 2030 and 2050.</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457200" lvl="0" indent="-311150" algn="just" rtl="0">
              <a:spcBef>
                <a:spcPts val="0"/>
              </a:spcBef>
              <a:spcAft>
                <a:spcPts val="0"/>
              </a:spcAft>
              <a:buClr>
                <a:schemeClr val="lt1"/>
              </a:buClr>
              <a:buSzPts val="1300"/>
              <a:buFont typeface="Nunito"/>
              <a:buChar char="●"/>
            </a:pPr>
            <a:r>
              <a:rPr lang="en-GB" sz="1300" b="1">
                <a:solidFill>
                  <a:schemeClr val="lt1"/>
                </a:solidFill>
                <a:latin typeface="Nunito"/>
                <a:ea typeface="Nunito"/>
                <a:cs typeface="Nunito"/>
                <a:sym typeface="Nunito"/>
              </a:rPr>
              <a:t>Independent Variable:</a:t>
            </a:r>
            <a:r>
              <a:rPr lang="en-GB" sz="1300">
                <a:solidFill>
                  <a:schemeClr val="lt1"/>
                </a:solidFill>
                <a:latin typeface="Nunito"/>
                <a:ea typeface="Nunito"/>
                <a:cs typeface="Nunito"/>
                <a:sym typeface="Nunito"/>
              </a:rPr>
              <a:t> Year (1990-2020)</a:t>
            </a:r>
            <a:endParaRPr sz="1300">
              <a:solidFill>
                <a:schemeClr val="lt1"/>
              </a:solidFill>
              <a:latin typeface="Nunito"/>
              <a:ea typeface="Nunito"/>
              <a:cs typeface="Nunito"/>
              <a:sym typeface="Nunito"/>
            </a:endParaRPr>
          </a:p>
          <a:p>
            <a:pPr marL="457200" lvl="0" indent="-311150" algn="just" rtl="0">
              <a:spcBef>
                <a:spcPts val="0"/>
              </a:spcBef>
              <a:spcAft>
                <a:spcPts val="0"/>
              </a:spcAft>
              <a:buClr>
                <a:schemeClr val="lt1"/>
              </a:buClr>
              <a:buSzPts val="1300"/>
              <a:buFont typeface="Nunito"/>
              <a:buChar char="●"/>
            </a:pPr>
            <a:r>
              <a:rPr lang="en-GB" sz="1300" b="1">
                <a:solidFill>
                  <a:schemeClr val="lt1"/>
                </a:solidFill>
                <a:latin typeface="Nunito"/>
                <a:ea typeface="Nunito"/>
                <a:cs typeface="Nunito"/>
                <a:sym typeface="Nunito"/>
              </a:rPr>
              <a:t>Dependent Variable:</a:t>
            </a:r>
            <a:r>
              <a:rPr lang="en-GB" sz="1300">
                <a:solidFill>
                  <a:schemeClr val="lt1"/>
                </a:solidFill>
                <a:latin typeface="Nunito"/>
                <a:ea typeface="Nunito"/>
                <a:cs typeface="Nunito"/>
                <a:sym typeface="Nunito"/>
              </a:rPr>
              <a:t> CO2 emissions per capita</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0" lvl="0" indent="0" algn="just" rtl="0">
              <a:spcBef>
                <a:spcPts val="0"/>
              </a:spcBef>
              <a:spcAft>
                <a:spcPts val="0"/>
              </a:spcAft>
              <a:buNone/>
            </a:pPr>
            <a:r>
              <a:rPr lang="en-GB" sz="1300" b="1" u="sng">
                <a:solidFill>
                  <a:schemeClr val="lt1"/>
                </a:solidFill>
                <a:latin typeface="Nunito"/>
                <a:ea typeface="Nunito"/>
                <a:cs typeface="Nunito"/>
                <a:sym typeface="Nunito"/>
              </a:rPr>
              <a:t>Supporting Data</a:t>
            </a:r>
            <a:endParaRPr sz="1300" b="1" u="sng">
              <a:solidFill>
                <a:schemeClr val="lt1"/>
              </a:solidFill>
              <a:latin typeface="Nunito"/>
              <a:ea typeface="Nunito"/>
              <a:cs typeface="Nunito"/>
              <a:sym typeface="Nunito"/>
            </a:endParaRPr>
          </a:p>
          <a:p>
            <a:pPr marL="0" lvl="0" indent="0" algn="just" rtl="0">
              <a:spcBef>
                <a:spcPts val="0"/>
              </a:spcBef>
              <a:spcAft>
                <a:spcPts val="0"/>
              </a:spcAft>
              <a:buNone/>
            </a:pPr>
            <a:endParaRPr sz="1300" u="sng">
              <a:solidFill>
                <a:schemeClr val="lt1"/>
              </a:solidFill>
              <a:latin typeface="Nunito"/>
              <a:ea typeface="Nunito"/>
              <a:cs typeface="Nunito"/>
              <a:sym typeface="Nunito"/>
            </a:endParaRPr>
          </a:p>
          <a:p>
            <a:pPr marL="0" lvl="0" indent="0" algn="just" rtl="0">
              <a:spcBef>
                <a:spcPts val="0"/>
              </a:spcBef>
              <a:spcAft>
                <a:spcPts val="0"/>
              </a:spcAft>
              <a:buNone/>
            </a:pPr>
            <a:r>
              <a:rPr lang="en-GB" sz="1300" b="1" i="1">
                <a:solidFill>
                  <a:schemeClr val="lt1"/>
                </a:solidFill>
                <a:latin typeface="Nunito"/>
                <a:ea typeface="Nunito"/>
                <a:cs typeface="Nunito"/>
                <a:sym typeface="Nunito"/>
              </a:rPr>
              <a:t>Historical Data</a:t>
            </a:r>
            <a:r>
              <a:rPr lang="en-GB" sz="1300" b="1">
                <a:solidFill>
                  <a:schemeClr val="lt1"/>
                </a:solidFill>
                <a:latin typeface="Nunito"/>
                <a:ea typeface="Nunito"/>
                <a:cs typeface="Nunito"/>
                <a:sym typeface="Nunito"/>
              </a:rPr>
              <a:t>:</a:t>
            </a:r>
            <a:r>
              <a:rPr lang="en-GB" sz="1300">
                <a:solidFill>
                  <a:schemeClr val="lt1"/>
                </a:solidFill>
                <a:latin typeface="Nunito"/>
                <a:ea typeface="Nunito"/>
                <a:cs typeface="Nunito"/>
                <a:sym typeface="Nunito"/>
              </a:rPr>
              <a:t> Data from 2000 to 2020, including variables such as economic indicators, energy consumption, industrial output, population growth, and technological advancements.</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0" lvl="0" indent="0" algn="just" rtl="0">
              <a:spcBef>
                <a:spcPts val="0"/>
              </a:spcBef>
              <a:spcAft>
                <a:spcPts val="0"/>
              </a:spcAft>
              <a:buNone/>
            </a:pPr>
            <a:r>
              <a:rPr lang="en-GB" sz="1300" b="1" u="sng">
                <a:solidFill>
                  <a:schemeClr val="lt1"/>
                </a:solidFill>
                <a:latin typeface="Nunito"/>
                <a:ea typeface="Nunito"/>
                <a:cs typeface="Nunito"/>
                <a:sym typeface="Nunito"/>
              </a:rPr>
              <a:t>Model Evaluation:</a:t>
            </a:r>
            <a:r>
              <a:rPr lang="en-GB" sz="1300">
                <a:solidFill>
                  <a:schemeClr val="lt1"/>
                </a:solidFill>
                <a:latin typeface="Nunito"/>
                <a:ea typeface="Nunito"/>
                <a:cs typeface="Nunito"/>
                <a:sym typeface="Nunito"/>
              </a:rPr>
              <a:t> </a:t>
            </a:r>
            <a:endParaRPr sz="1300">
              <a:solidFill>
                <a:schemeClr val="lt1"/>
              </a:solidFill>
              <a:latin typeface="Nunito"/>
              <a:ea typeface="Nunito"/>
              <a:cs typeface="Nunito"/>
              <a:sym typeface="Nunito"/>
            </a:endParaRPr>
          </a:p>
          <a:p>
            <a:pPr marL="0" lvl="0" indent="0" algn="just" rtl="0">
              <a:spcBef>
                <a:spcPts val="0"/>
              </a:spcBef>
              <a:spcAft>
                <a:spcPts val="0"/>
              </a:spcAft>
              <a:buNone/>
            </a:pPr>
            <a:r>
              <a:rPr lang="en-GB" sz="1300">
                <a:solidFill>
                  <a:schemeClr val="lt1"/>
                </a:solidFill>
                <a:latin typeface="Nunito"/>
                <a:ea typeface="Nunito"/>
                <a:cs typeface="Nunito"/>
                <a:sym typeface="Nunito"/>
              </a:rPr>
              <a:t> </a:t>
            </a:r>
            <a:endParaRPr sz="1300">
              <a:solidFill>
                <a:schemeClr val="lt1"/>
              </a:solidFill>
              <a:latin typeface="Nunito"/>
              <a:ea typeface="Nunito"/>
              <a:cs typeface="Nunito"/>
              <a:sym typeface="Nunito"/>
            </a:endParaRPr>
          </a:p>
          <a:p>
            <a:pPr marL="457200" lvl="0" indent="-311150" algn="just" rtl="0">
              <a:spcBef>
                <a:spcPts val="0"/>
              </a:spcBef>
              <a:spcAft>
                <a:spcPts val="0"/>
              </a:spcAft>
              <a:buClr>
                <a:schemeClr val="lt1"/>
              </a:buClr>
              <a:buSzPts val="1300"/>
              <a:buFont typeface="Nunito"/>
              <a:buChar char="●"/>
            </a:pPr>
            <a:r>
              <a:rPr lang="en-GB" sz="1300" b="1">
                <a:solidFill>
                  <a:schemeClr val="lt1"/>
                </a:solidFill>
                <a:latin typeface="Nunito"/>
                <a:ea typeface="Nunito"/>
                <a:cs typeface="Nunito"/>
                <a:sym typeface="Nunito"/>
              </a:rPr>
              <a:t>Mean Squared Error (MSE):</a:t>
            </a:r>
            <a:r>
              <a:rPr lang="en-GB" sz="1300">
                <a:solidFill>
                  <a:schemeClr val="lt1"/>
                </a:solidFill>
                <a:latin typeface="Nunito"/>
                <a:ea typeface="Nunito"/>
                <a:cs typeface="Nunito"/>
                <a:sym typeface="Nunito"/>
              </a:rPr>
              <a:t> Indicates the average squared difference between predicted and actual       values.</a:t>
            </a:r>
            <a:endParaRPr sz="1300">
              <a:solidFill>
                <a:schemeClr val="lt1"/>
              </a:solidFill>
              <a:latin typeface="Nunito"/>
              <a:ea typeface="Nunito"/>
              <a:cs typeface="Nunito"/>
              <a:sym typeface="Nunito"/>
            </a:endParaRPr>
          </a:p>
          <a:p>
            <a:pPr marL="457200" lvl="0" indent="-311150" algn="just" rtl="0">
              <a:spcBef>
                <a:spcPts val="0"/>
              </a:spcBef>
              <a:spcAft>
                <a:spcPts val="0"/>
              </a:spcAft>
              <a:buClr>
                <a:schemeClr val="lt1"/>
              </a:buClr>
              <a:buSzPts val="1300"/>
              <a:buFont typeface="Nunito"/>
              <a:buChar char="●"/>
            </a:pPr>
            <a:r>
              <a:rPr lang="en-GB" sz="1300" b="1">
                <a:solidFill>
                  <a:schemeClr val="lt1"/>
                </a:solidFill>
                <a:latin typeface="Nunito"/>
                <a:ea typeface="Nunito"/>
                <a:cs typeface="Nunito"/>
                <a:sym typeface="Nunito"/>
              </a:rPr>
              <a:t>R-squared (R²)</a:t>
            </a:r>
            <a:r>
              <a:rPr lang="en-GB" sz="1300">
                <a:solidFill>
                  <a:schemeClr val="lt1"/>
                </a:solidFill>
                <a:latin typeface="Nunito"/>
                <a:ea typeface="Nunito"/>
                <a:cs typeface="Nunito"/>
                <a:sym typeface="Nunito"/>
              </a:rPr>
              <a:t>: Indicates the proportion of variance in the dependent variable that is predictable from the independent variable(s).</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0" lvl="0" indent="0" algn="just" rtl="0">
              <a:spcBef>
                <a:spcPts val="0"/>
              </a:spcBef>
              <a:spcAft>
                <a:spcPts val="0"/>
              </a:spcAft>
              <a:buNone/>
            </a:pPr>
            <a:r>
              <a:rPr lang="en-GB" sz="1300">
                <a:solidFill>
                  <a:schemeClr val="lt1"/>
                </a:solidFill>
                <a:latin typeface="Nunito"/>
                <a:ea typeface="Nunito"/>
                <a:cs typeface="Nunito"/>
                <a:sym typeface="Nunito"/>
              </a:rPr>
              <a:t>If the hypothesis holds true, our model's predictions will align closely with actual CO2 emissions per capita for the years 2030 and 2050, demonstrating the efficacy of linear regression in forecasting long-term environmental trends.</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p:txBody>
      </p:sp>
      <p:pic>
        <p:nvPicPr>
          <p:cNvPr id="435" name="Google Shape;435;p28" title="chart (provided by Tenor)"/>
          <p:cNvPicPr preferRelativeResize="0"/>
          <p:nvPr/>
        </p:nvPicPr>
        <p:blipFill>
          <a:blip r:embed="rId3">
            <a:alphaModFix/>
          </a:blip>
          <a:stretch>
            <a:fillRect/>
          </a:stretch>
        </p:blipFill>
        <p:spPr>
          <a:xfrm>
            <a:off x="6810925" y="1178742"/>
            <a:ext cx="1804774" cy="100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Outcomes of Prediction Model: </a:t>
            </a:r>
            <a:endParaRPr sz="2300"/>
          </a:p>
        </p:txBody>
      </p:sp>
      <p:sp>
        <p:nvSpPr>
          <p:cNvPr id="441" name="Google Shape;441;p29"/>
          <p:cNvSpPr txBox="1"/>
          <p:nvPr/>
        </p:nvSpPr>
        <p:spPr>
          <a:xfrm>
            <a:off x="262000" y="585000"/>
            <a:ext cx="8154600" cy="4426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100">
                <a:solidFill>
                  <a:schemeClr val="lt1"/>
                </a:solidFill>
                <a:latin typeface="Nunito"/>
                <a:ea typeface="Nunito"/>
                <a:cs typeface="Nunito"/>
                <a:sym typeface="Nunito"/>
              </a:rPr>
              <a:t>Under the Paris Agreement, participating nations are committed to reducing their carbon emissions by </a:t>
            </a:r>
            <a:r>
              <a:rPr lang="en-GB" sz="1100" b="1" i="1" u="sng">
                <a:solidFill>
                  <a:schemeClr val="lt1"/>
                </a:solidFill>
                <a:latin typeface="Nunito"/>
                <a:ea typeface="Nunito"/>
                <a:cs typeface="Nunito"/>
                <a:sym typeface="Nunito"/>
              </a:rPr>
              <a:t>45% by the year 2030</a:t>
            </a:r>
            <a:r>
              <a:rPr lang="en-GB" sz="1100">
                <a:solidFill>
                  <a:schemeClr val="lt1"/>
                </a:solidFill>
                <a:latin typeface="Nunito"/>
                <a:ea typeface="Nunito"/>
                <a:cs typeface="Nunito"/>
                <a:sym typeface="Nunito"/>
              </a:rPr>
              <a:t>, using 2010 emission levels as a baseline. Additionally, these countries aim to achieve a fully decarbonized status, targeting net-zero emissions by mid-century.</a:t>
            </a: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Our prediction model harnesses the power of a linear regression machine learning algorithm to forecast CO2 emissions per capita for the years 2030 and 2050. By meticulously analyzing data and identifying trends from the past two decades, our model delivers precise and insightful estimates to aid in environmental planning and policy-making.</a:t>
            </a:r>
            <a:endParaRPr sz="1100">
              <a:solidFill>
                <a:schemeClr val="lt1"/>
              </a:solidFill>
              <a:latin typeface="Nunito"/>
              <a:ea typeface="Nunito"/>
              <a:cs typeface="Nunito"/>
              <a:sym typeface="Nunito"/>
            </a:endParaRPr>
          </a:p>
          <a:p>
            <a:pPr marL="0" lvl="0" indent="0" algn="just" rtl="0">
              <a:spcBef>
                <a:spcPts val="0"/>
              </a:spcBef>
              <a:spcAft>
                <a:spcPts val="0"/>
              </a:spcAft>
              <a:buNone/>
            </a:pP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Mathematical Formula for estimating the percentage increase/decrease of CO2 emissions per capita</a:t>
            </a:r>
            <a:endParaRPr sz="1100">
              <a:solidFill>
                <a:schemeClr val="lt1"/>
              </a:solidFill>
              <a:latin typeface="Nunito"/>
              <a:ea typeface="Nunito"/>
              <a:cs typeface="Nunito"/>
              <a:sym typeface="Nunito"/>
            </a:endParaRPr>
          </a:p>
          <a:p>
            <a:pPr marL="0" lvl="0" indent="0" algn="just" rtl="0">
              <a:spcBef>
                <a:spcPts val="0"/>
              </a:spcBef>
              <a:spcAft>
                <a:spcPts val="0"/>
              </a:spcAft>
              <a:buNone/>
            </a:pP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                          ( CO2 per capita in 2010 )  -  ( Predicted CO2 per capita in 2030 )         x      100</a:t>
            </a: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               =</a:t>
            </a: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                                                         ( CO2 per capita in 2010 ) </a:t>
            </a: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                                                                    </a:t>
            </a: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Using the above formula and predicted values by the regression model we can calculate the probability of meeting the UN set target for certain selected countries.</a:t>
            </a:r>
            <a:endParaRPr sz="1100">
              <a:solidFill>
                <a:schemeClr val="lt1"/>
              </a:solidFill>
              <a:latin typeface="Nunito"/>
              <a:ea typeface="Nunito"/>
              <a:cs typeface="Nunito"/>
              <a:sym typeface="Nunito"/>
            </a:endParaRPr>
          </a:p>
          <a:p>
            <a:pPr marL="0" lvl="0" indent="0" algn="just" rtl="0">
              <a:spcBef>
                <a:spcPts val="0"/>
              </a:spcBef>
              <a:spcAft>
                <a:spcPts val="0"/>
              </a:spcAft>
              <a:buNone/>
            </a:pPr>
            <a:endParaRPr sz="1100">
              <a:solidFill>
                <a:schemeClr val="lt1"/>
              </a:solidFill>
              <a:latin typeface="Nunito"/>
              <a:ea typeface="Nunito"/>
              <a:cs typeface="Nunito"/>
              <a:sym typeface="Nunito"/>
            </a:endParaRPr>
          </a:p>
          <a:p>
            <a:pPr marL="457200" lvl="0" indent="-298450" algn="just" rtl="0">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CO2 per capita emissions in the </a:t>
            </a:r>
            <a:r>
              <a:rPr lang="en-GB" sz="1100" b="1" i="1" u="sng">
                <a:solidFill>
                  <a:schemeClr val="lt1"/>
                </a:solidFill>
                <a:latin typeface="Nunito"/>
                <a:ea typeface="Nunito"/>
                <a:cs typeface="Nunito"/>
                <a:sym typeface="Nunito"/>
              </a:rPr>
              <a:t>USA </a:t>
            </a:r>
            <a:r>
              <a:rPr lang="en-GB" sz="1100">
                <a:solidFill>
                  <a:schemeClr val="lt1"/>
                </a:solidFill>
                <a:latin typeface="Nunito"/>
                <a:ea typeface="Nunito"/>
                <a:cs typeface="Nunito"/>
                <a:sym typeface="Nunito"/>
              </a:rPr>
              <a:t>would  </a:t>
            </a:r>
            <a:r>
              <a:rPr lang="en-GB" sz="1100" b="1" i="1" u="sng">
                <a:solidFill>
                  <a:schemeClr val="lt1"/>
                </a:solidFill>
                <a:latin typeface="Nunito"/>
                <a:ea typeface="Nunito"/>
                <a:cs typeface="Nunito"/>
                <a:sym typeface="Nunito"/>
              </a:rPr>
              <a:t>decrease by 22.5%</a:t>
            </a:r>
            <a:r>
              <a:rPr lang="en-GB" sz="1100">
                <a:solidFill>
                  <a:schemeClr val="lt1"/>
                </a:solidFill>
                <a:latin typeface="Nunito"/>
                <a:ea typeface="Nunito"/>
                <a:cs typeface="Nunito"/>
                <a:sym typeface="Nunito"/>
              </a:rPr>
              <a:t> in the year 2030 as per the predictions made by the regression model.</a:t>
            </a:r>
            <a:endParaRPr sz="1100">
              <a:solidFill>
                <a:schemeClr val="lt1"/>
              </a:solidFill>
              <a:latin typeface="Nunito"/>
              <a:ea typeface="Nunito"/>
              <a:cs typeface="Nunito"/>
              <a:sym typeface="Nunito"/>
            </a:endParaRPr>
          </a:p>
          <a:p>
            <a:pPr marL="457200" lvl="0" indent="-298450" algn="just" rtl="0">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CO2 per capita emissions in </a:t>
            </a:r>
            <a:r>
              <a:rPr lang="en-GB" sz="1100" b="1" i="1" u="sng">
                <a:solidFill>
                  <a:schemeClr val="lt1"/>
                </a:solidFill>
                <a:latin typeface="Nunito"/>
                <a:ea typeface="Nunito"/>
                <a:cs typeface="Nunito"/>
                <a:sym typeface="Nunito"/>
              </a:rPr>
              <a:t>India</a:t>
            </a:r>
            <a:r>
              <a:rPr lang="en-GB" sz="1100">
                <a:solidFill>
                  <a:schemeClr val="lt1"/>
                </a:solidFill>
                <a:latin typeface="Nunito"/>
                <a:ea typeface="Nunito"/>
                <a:cs typeface="Nunito"/>
                <a:sym typeface="Nunito"/>
              </a:rPr>
              <a:t> would  </a:t>
            </a:r>
            <a:r>
              <a:rPr lang="en-GB" sz="1100" b="1" i="1" u="sng">
                <a:solidFill>
                  <a:schemeClr val="lt1"/>
                </a:solidFill>
                <a:latin typeface="Nunito"/>
                <a:ea typeface="Nunito"/>
                <a:cs typeface="Nunito"/>
                <a:sym typeface="Nunito"/>
              </a:rPr>
              <a:t>increase by 64.4%</a:t>
            </a:r>
            <a:r>
              <a:rPr lang="en-GB" sz="1100">
                <a:solidFill>
                  <a:schemeClr val="lt1"/>
                </a:solidFill>
                <a:latin typeface="Nunito"/>
                <a:ea typeface="Nunito"/>
                <a:cs typeface="Nunito"/>
                <a:sym typeface="Nunito"/>
              </a:rPr>
              <a:t> in the year 2030 as per the predictions made by the regression model.</a:t>
            </a:r>
            <a:endParaRPr sz="1100">
              <a:solidFill>
                <a:schemeClr val="lt1"/>
              </a:solidFill>
              <a:latin typeface="Nunito"/>
              <a:ea typeface="Nunito"/>
              <a:cs typeface="Nunito"/>
              <a:sym typeface="Nunito"/>
            </a:endParaRPr>
          </a:p>
          <a:p>
            <a:pPr marL="457200" lvl="0" indent="-298450" algn="just" rtl="0">
              <a:spcBef>
                <a:spcPts val="0"/>
              </a:spcBef>
              <a:spcAft>
                <a:spcPts val="0"/>
              </a:spcAft>
              <a:buClr>
                <a:schemeClr val="lt1"/>
              </a:buClr>
              <a:buSzPts val="1100"/>
              <a:buFont typeface="Nunito"/>
              <a:buChar char="●"/>
            </a:pPr>
            <a:r>
              <a:rPr lang="en-GB" sz="1100">
                <a:solidFill>
                  <a:schemeClr val="lt1"/>
                </a:solidFill>
                <a:latin typeface="Nunito"/>
                <a:ea typeface="Nunito"/>
                <a:cs typeface="Nunito"/>
                <a:sym typeface="Nunito"/>
              </a:rPr>
              <a:t>CO2 per capita emissions in  </a:t>
            </a:r>
            <a:r>
              <a:rPr lang="en-GB" sz="1100" b="1" i="1" u="sng">
                <a:solidFill>
                  <a:schemeClr val="lt1"/>
                </a:solidFill>
                <a:latin typeface="Nunito"/>
                <a:ea typeface="Nunito"/>
                <a:cs typeface="Nunito"/>
                <a:sym typeface="Nunito"/>
              </a:rPr>
              <a:t>Finland </a:t>
            </a:r>
            <a:r>
              <a:rPr lang="en-GB" sz="1100">
                <a:solidFill>
                  <a:schemeClr val="lt1"/>
                </a:solidFill>
                <a:latin typeface="Nunito"/>
                <a:ea typeface="Nunito"/>
                <a:cs typeface="Nunito"/>
                <a:sym typeface="Nunito"/>
              </a:rPr>
              <a:t>would  </a:t>
            </a:r>
            <a:r>
              <a:rPr lang="en-GB" sz="1100" b="1" i="1" u="sng">
                <a:solidFill>
                  <a:schemeClr val="lt1"/>
                </a:solidFill>
                <a:latin typeface="Nunito"/>
                <a:ea typeface="Nunito"/>
                <a:cs typeface="Nunito"/>
                <a:sym typeface="Nunito"/>
              </a:rPr>
              <a:t>decrease by 35.7%</a:t>
            </a:r>
            <a:r>
              <a:rPr lang="en-GB" sz="1100">
                <a:solidFill>
                  <a:schemeClr val="lt1"/>
                </a:solidFill>
                <a:latin typeface="Nunito"/>
                <a:ea typeface="Nunito"/>
                <a:cs typeface="Nunito"/>
                <a:sym typeface="Nunito"/>
              </a:rPr>
              <a:t> in the year 2030 as per the predictions made by the regression model.</a:t>
            </a:r>
            <a:endParaRPr sz="1100">
              <a:solidFill>
                <a:schemeClr val="lt1"/>
              </a:solidFill>
              <a:latin typeface="Nunito"/>
              <a:ea typeface="Nunito"/>
              <a:cs typeface="Nunito"/>
              <a:sym typeface="Nunito"/>
            </a:endParaRPr>
          </a:p>
          <a:p>
            <a:pPr marL="0" lvl="0" indent="0" algn="just" rtl="0">
              <a:spcBef>
                <a:spcPts val="0"/>
              </a:spcBef>
              <a:spcAft>
                <a:spcPts val="0"/>
              </a:spcAft>
              <a:buNone/>
            </a:pPr>
            <a:endParaRPr sz="1100">
              <a:solidFill>
                <a:schemeClr val="lt1"/>
              </a:solidFill>
              <a:latin typeface="Nunito"/>
              <a:ea typeface="Nunito"/>
              <a:cs typeface="Nunito"/>
              <a:sym typeface="Nunito"/>
            </a:endParaRPr>
          </a:p>
          <a:p>
            <a:pPr marL="0" lvl="0" indent="0" algn="just" rtl="0">
              <a:spcBef>
                <a:spcPts val="0"/>
              </a:spcBef>
              <a:spcAft>
                <a:spcPts val="0"/>
              </a:spcAft>
              <a:buNone/>
            </a:pPr>
            <a:r>
              <a:rPr lang="en-GB" sz="1100">
                <a:solidFill>
                  <a:schemeClr val="lt1"/>
                </a:solidFill>
                <a:latin typeface="Nunito"/>
                <a:ea typeface="Nunito"/>
                <a:cs typeface="Nunito"/>
                <a:sym typeface="Nunito"/>
              </a:rPr>
              <a:t>Applying the model for other countries also gives similar trends for nations with identical economic and geographic conditions.</a:t>
            </a:r>
            <a:endParaRPr sz="1100">
              <a:solidFill>
                <a:schemeClr val="lt1"/>
              </a:solidFill>
              <a:latin typeface="Nunito"/>
              <a:ea typeface="Nunito"/>
              <a:cs typeface="Nunito"/>
              <a:sym typeface="Nunito"/>
            </a:endParaRPr>
          </a:p>
        </p:txBody>
      </p:sp>
      <p:cxnSp>
        <p:nvCxnSpPr>
          <p:cNvPr id="442" name="Google Shape;442;p29"/>
          <p:cNvCxnSpPr/>
          <p:nvPr/>
        </p:nvCxnSpPr>
        <p:spPr>
          <a:xfrm rot="10800000" flipH="1">
            <a:off x="1225150" y="2446825"/>
            <a:ext cx="4779900" cy="8700"/>
          </a:xfrm>
          <a:prstGeom prst="straightConnector1">
            <a:avLst/>
          </a:prstGeom>
          <a:noFill/>
          <a:ln w="9525" cap="flat" cmpd="sng">
            <a:solidFill>
              <a:schemeClr val="lt1"/>
            </a:solidFill>
            <a:prstDash val="solid"/>
            <a:round/>
            <a:headEnd type="none" w="med" len="med"/>
            <a:tailEnd type="none" w="med" len="med"/>
          </a:ln>
        </p:spPr>
      </p:cxnSp>
      <p:pic>
        <p:nvPicPr>
          <p:cNvPr id="443" name="Google Shape;443;p29" title="Discord Sever GIF (provided by Tenor)"/>
          <p:cNvPicPr preferRelativeResize="0"/>
          <p:nvPr/>
        </p:nvPicPr>
        <p:blipFill>
          <a:blip r:embed="rId3">
            <a:alphaModFix/>
          </a:blip>
          <a:stretch>
            <a:fillRect/>
          </a:stretch>
        </p:blipFill>
        <p:spPr>
          <a:xfrm>
            <a:off x="7362350" y="1597450"/>
            <a:ext cx="1513200" cy="1179825"/>
          </a:xfrm>
          <a:prstGeom prst="rect">
            <a:avLst/>
          </a:prstGeom>
          <a:noFill/>
          <a:ln w="9525" cap="flat" cmpd="sng">
            <a:solidFill>
              <a:srgbClr val="00FFFF"/>
            </a:solidFill>
            <a:prstDash val="dot"/>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47"/>
        <p:cNvGrpSpPr/>
        <p:nvPr/>
      </p:nvGrpSpPr>
      <p:grpSpPr>
        <a:xfrm>
          <a:off x="0" y="0"/>
          <a:ext cx="0" cy="0"/>
          <a:chOff x="0" y="0"/>
          <a:chExt cx="0" cy="0"/>
        </a:xfrm>
      </p:grpSpPr>
      <p:sp>
        <p:nvSpPr>
          <p:cNvPr id="448" name="Google Shape;448;p30"/>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Outcomes and Probable Solutions: </a:t>
            </a:r>
            <a:endParaRPr sz="2300"/>
          </a:p>
        </p:txBody>
      </p:sp>
      <p:sp>
        <p:nvSpPr>
          <p:cNvPr id="449" name="Google Shape;449;p30"/>
          <p:cNvSpPr txBox="1"/>
          <p:nvPr/>
        </p:nvSpPr>
        <p:spPr>
          <a:xfrm>
            <a:off x="270750" y="708525"/>
            <a:ext cx="8154600" cy="392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100" b="1">
                <a:solidFill>
                  <a:schemeClr val="lt1"/>
                </a:solidFill>
              </a:rPr>
              <a:t>Outcomes:</a:t>
            </a:r>
            <a:endParaRPr sz="1100" b="1">
              <a:solidFill>
                <a:schemeClr val="lt1"/>
              </a:solidFill>
            </a:endParaRPr>
          </a:p>
          <a:p>
            <a:pPr marL="457200" lvl="0" indent="-298450" algn="l" rtl="0">
              <a:lnSpc>
                <a:spcPct val="115000"/>
              </a:lnSpc>
              <a:spcBef>
                <a:spcPts val="1200"/>
              </a:spcBef>
              <a:spcAft>
                <a:spcPts val="0"/>
              </a:spcAft>
              <a:buClr>
                <a:schemeClr val="lt1"/>
              </a:buClr>
              <a:buSzPts val="1100"/>
              <a:buAutoNum type="arabicPeriod"/>
            </a:pPr>
            <a:r>
              <a:rPr lang="en-GB" sz="1100" b="1">
                <a:solidFill>
                  <a:schemeClr val="lt1"/>
                </a:solidFill>
              </a:rPr>
              <a:t>Emission Trends</a:t>
            </a:r>
            <a:r>
              <a:rPr lang="en-GB" sz="1100">
                <a:solidFill>
                  <a:schemeClr val="lt1"/>
                </a:solidFill>
              </a:rPr>
              <a:t>: The prediction model indicates significant variation in CO2 emission trends across different countries. Developed countries show a potential decrease in emissions, while developing and underdeveloped countries exhibit either stable or increasing trends.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b="1">
                <a:solidFill>
                  <a:schemeClr val="lt1"/>
                </a:solidFill>
              </a:rPr>
              <a:t>Policy Effectiveness</a:t>
            </a:r>
            <a:r>
              <a:rPr lang="en-GB" sz="1100">
                <a:solidFill>
                  <a:schemeClr val="lt1"/>
                </a:solidFill>
              </a:rPr>
              <a:t>: Current policies are not sufficient to meet the UN's 2030 and 2050 targets. The projected data reveals that most countries will fall short of the required reductions if current practices continue.</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b="1">
                <a:solidFill>
                  <a:schemeClr val="lt1"/>
                </a:solidFill>
              </a:rPr>
              <a:t>Key Contributors</a:t>
            </a:r>
            <a:r>
              <a:rPr lang="en-GB" sz="1100">
                <a:solidFill>
                  <a:schemeClr val="lt1"/>
                </a:solidFill>
              </a:rPr>
              <a:t>: Industrial activities, energy consumption, and land-use changes remain the primary contributors to greenhouse gas emissions.</a:t>
            </a:r>
            <a:endParaRPr sz="1100">
              <a:solidFill>
                <a:schemeClr val="lt1"/>
              </a:solidFill>
            </a:endParaRPr>
          </a:p>
          <a:p>
            <a:pPr marL="0" lvl="0" indent="0" algn="l" rtl="0">
              <a:lnSpc>
                <a:spcPct val="115000"/>
              </a:lnSpc>
              <a:spcBef>
                <a:spcPts val="1200"/>
              </a:spcBef>
              <a:spcAft>
                <a:spcPts val="0"/>
              </a:spcAft>
              <a:buNone/>
            </a:pPr>
            <a:r>
              <a:rPr lang="en-GB" sz="1100" b="1">
                <a:solidFill>
                  <a:schemeClr val="lt1"/>
                </a:solidFill>
              </a:rPr>
              <a:t>Probable Solutions:</a:t>
            </a:r>
            <a:endParaRPr sz="1100">
              <a:solidFill>
                <a:schemeClr val="lt1"/>
              </a:solidFill>
            </a:endParaRPr>
          </a:p>
          <a:p>
            <a:pPr marL="457200" lvl="0" indent="-298450" algn="l" rtl="0">
              <a:lnSpc>
                <a:spcPct val="115000"/>
              </a:lnSpc>
              <a:spcBef>
                <a:spcPts val="1200"/>
              </a:spcBef>
              <a:spcAft>
                <a:spcPts val="0"/>
              </a:spcAft>
              <a:buClr>
                <a:schemeClr val="lt1"/>
              </a:buClr>
              <a:buSzPts val="1100"/>
              <a:buAutoNum type="arabicPeriod"/>
            </a:pPr>
            <a:r>
              <a:rPr lang="en-GB" sz="1100">
                <a:solidFill>
                  <a:schemeClr val="lt1"/>
                </a:solidFill>
              </a:rPr>
              <a:t>Implement carbon pricing mechanisms, such as carbon taxes or cap-and-trade systems, to incentivize reduction in CO2 emissions..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Cultivate international cooperation to share best practices and technologies for reducing emissions from fossil fuels.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Sustainable Urban Planning: Develop green cities with efficient public transportation, green spaces, and low-emission buildings.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Encourage sustainable urban development with efficient public transportation and green infrastructure.</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Support reforestation and afforestation projects to restore forest cover and enhance carbon sinks.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Invest in green technologies and sustainable industrial practices to decouple industrial growth from emissions.</a:t>
            </a:r>
            <a:endParaRPr sz="1100">
              <a:solidFill>
                <a:schemeClr val="lt1"/>
              </a:solidFill>
            </a:endParaRPr>
          </a:p>
          <a:p>
            <a:pPr marL="457200" lvl="0" indent="-298450" algn="l" rtl="0">
              <a:lnSpc>
                <a:spcPct val="115000"/>
              </a:lnSpc>
              <a:spcBef>
                <a:spcPts val="0"/>
              </a:spcBef>
              <a:spcAft>
                <a:spcPts val="0"/>
              </a:spcAft>
              <a:buClr>
                <a:schemeClr val="lt1"/>
              </a:buClr>
              <a:buSzPts val="1100"/>
              <a:buAutoNum type="arabicPeriod"/>
            </a:pPr>
            <a:r>
              <a:rPr lang="en-GB" sz="1100">
                <a:solidFill>
                  <a:schemeClr val="lt1"/>
                </a:solidFill>
              </a:rPr>
              <a:t>Invest in carbon capture, storage, and utilization technologies.</a:t>
            </a:r>
            <a:endParaRPr sz="1100">
              <a:solidFill>
                <a:schemeClr val="lt1"/>
              </a:solidFill>
            </a:endParaRPr>
          </a:p>
          <a:p>
            <a:pPr marL="0" lvl="0" indent="0" algn="just" rtl="0">
              <a:spcBef>
                <a:spcPts val="1200"/>
              </a:spcBef>
              <a:spcAft>
                <a:spcPts val="0"/>
              </a:spcAft>
              <a:buNone/>
            </a:pPr>
            <a:endParaRPr sz="1700" b="1" u="sng">
              <a:solidFill>
                <a:schemeClr val="lt1"/>
              </a:solidFill>
              <a:latin typeface="Nunito"/>
              <a:ea typeface="Nunito"/>
              <a:cs typeface="Nunito"/>
              <a:sym typeface="Nunito"/>
            </a:endParaRPr>
          </a:p>
        </p:txBody>
      </p:sp>
      <p:pic>
        <p:nvPicPr>
          <p:cNvPr id="450" name="Google Shape;450;p30" title="Espoir (provided by Tenor)"/>
          <p:cNvPicPr preferRelativeResize="0"/>
          <p:nvPr/>
        </p:nvPicPr>
        <p:blipFill>
          <a:blip r:embed="rId3">
            <a:alphaModFix/>
          </a:blip>
          <a:stretch>
            <a:fillRect/>
          </a:stretch>
        </p:blipFill>
        <p:spPr>
          <a:xfrm>
            <a:off x="5754625" y="80475"/>
            <a:ext cx="2740300" cy="920250"/>
          </a:xfrm>
          <a:prstGeom prst="rect">
            <a:avLst/>
          </a:prstGeom>
          <a:noFill/>
          <a:ln w="9525" cap="flat" cmpd="sng">
            <a:solidFill>
              <a:srgbClr val="00FFFF"/>
            </a:solidFill>
            <a:prstDash val="dot"/>
            <a:round/>
            <a:headEnd type="none" w="sm" len="sm"/>
            <a:tailEnd type="none" w="sm" len="sm"/>
          </a:ln>
        </p:spPr>
      </p:pic>
      <p:pic>
        <p:nvPicPr>
          <p:cNvPr id="451" name="Google Shape;451;p30" title="Clean The Seas Plant More Trees GIF (provided by Tenor)"/>
          <p:cNvPicPr preferRelativeResize="0"/>
          <p:nvPr/>
        </p:nvPicPr>
        <p:blipFill>
          <a:blip r:embed="rId4">
            <a:alphaModFix/>
          </a:blip>
          <a:stretch>
            <a:fillRect/>
          </a:stretch>
        </p:blipFill>
        <p:spPr>
          <a:xfrm>
            <a:off x="7886000" y="3908200"/>
            <a:ext cx="1164700" cy="1164700"/>
          </a:xfrm>
          <a:prstGeom prst="rect">
            <a:avLst/>
          </a:prstGeom>
          <a:noFill/>
          <a:ln w="9525" cap="flat" cmpd="sng">
            <a:solidFill>
              <a:srgbClr val="00FFFF"/>
            </a:solidFill>
            <a:prstDash val="dot"/>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55"/>
        <p:cNvGrpSpPr/>
        <p:nvPr/>
      </p:nvGrpSpPr>
      <p:grpSpPr>
        <a:xfrm>
          <a:off x="0" y="0"/>
          <a:ext cx="0" cy="0"/>
          <a:chOff x="0" y="0"/>
          <a:chExt cx="0" cy="0"/>
        </a:xfrm>
      </p:grpSpPr>
      <p:sp>
        <p:nvSpPr>
          <p:cNvPr id="456" name="Google Shape;456;p31"/>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CONCLUSION: </a:t>
            </a:r>
            <a:endParaRPr sz="2300"/>
          </a:p>
        </p:txBody>
      </p:sp>
      <p:sp>
        <p:nvSpPr>
          <p:cNvPr id="457" name="Google Shape;457;p31"/>
          <p:cNvSpPr txBox="1"/>
          <p:nvPr/>
        </p:nvSpPr>
        <p:spPr>
          <a:xfrm>
            <a:off x="270750" y="608250"/>
            <a:ext cx="81546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chemeClr val="lt1"/>
                </a:solidFill>
                <a:latin typeface="Nunito"/>
                <a:ea typeface="Nunito"/>
                <a:cs typeface="Nunito"/>
                <a:sym typeface="Nunito"/>
              </a:rPr>
              <a:t>In conclusion, addressing the urgent challenge of greenhouse gas emissions in urban areas requires a sophisticated and data-driven approach. Our project’s development of a Multifaceted Data Analytics Prediction Model represents a critical step towards this goal. By leveraging comprehensive emission data and advanced analytics, we aim to uncover patterns, forecast future trends, and propose targeted interventions that will drive significant reductions in emissions. Aligning our strategies with the net-zero targets of the Paris Agreement and the Sustainable Development Goals, this model seeks to provide actionable insights that will empower cities to cut their emissions drastically. Ultimately, our project aspires to lay the groundwork for a sustainable and vibrant urban future, ensuring that metropolises around the world can thrive while contributing to a healthier planet.</a:t>
            </a:r>
            <a:endParaRPr sz="1300">
              <a:solidFill>
                <a:schemeClr val="lt1"/>
              </a:solidFill>
              <a:latin typeface="Nunito"/>
              <a:ea typeface="Nunito"/>
              <a:cs typeface="Nunito"/>
              <a:sym typeface="Nunito"/>
            </a:endParaRPr>
          </a:p>
          <a:p>
            <a:pPr marL="0" lvl="0" indent="0" algn="just" rtl="0">
              <a:spcBef>
                <a:spcPts val="0"/>
              </a:spcBef>
              <a:spcAft>
                <a:spcPts val="0"/>
              </a:spcAft>
              <a:buNone/>
            </a:pPr>
            <a:endParaRPr sz="1300">
              <a:solidFill>
                <a:schemeClr val="lt1"/>
              </a:solidFill>
              <a:latin typeface="Nunito"/>
              <a:ea typeface="Nunito"/>
              <a:cs typeface="Nunito"/>
              <a:sym typeface="Nunito"/>
            </a:endParaRPr>
          </a:p>
          <a:p>
            <a:pPr marL="0" lvl="0" indent="0" algn="just" rtl="0">
              <a:spcBef>
                <a:spcPts val="0"/>
              </a:spcBef>
              <a:spcAft>
                <a:spcPts val="0"/>
              </a:spcAft>
              <a:buNone/>
            </a:pPr>
            <a:r>
              <a:rPr lang="en-GB" sz="1300">
                <a:solidFill>
                  <a:schemeClr val="lt1"/>
                </a:solidFill>
                <a:latin typeface="Nunito"/>
                <a:ea typeface="Nunito"/>
                <a:cs typeface="Nunito"/>
                <a:sym typeface="Nunito"/>
              </a:rPr>
              <a:t>Countries such as the USA, Finland, Norway, and Australia have made notable strides in decarbonization, achieving significant progress in reducing their carbon footprints. In contrast, developing nations like India, Brazil, and Indonesia grapple with a complex dilemma: they face the dual challenge of pursuing rapid economic development while mitigating negative environmental impacts. The tension between advancing infrastructure, economic growth, and committing to climate conservation represents a significant global challenge. These nations must navigate the delicate balance of advancing development to improve living standards and achieving sustainability goals without impeding their progress. Striking this balance is crucial for ensuring that both development and environmental preservation can coexist, ultimately leading to a more equitable and sustainable future for all.</a:t>
            </a:r>
            <a:endParaRPr sz="1300">
              <a:solidFill>
                <a:schemeClr val="lt1"/>
              </a:solidFill>
              <a:latin typeface="Nunito"/>
              <a:ea typeface="Nunito"/>
              <a:cs typeface="Nunito"/>
              <a:sym typeface="Nunito"/>
            </a:endParaRPr>
          </a:p>
        </p:txBody>
      </p:sp>
      <p:pic>
        <p:nvPicPr>
          <p:cNvPr id="458" name="Google Shape;458;p31" title="Have Some Chutzpah Chutzpah GIF (provided by Tenor)"/>
          <p:cNvPicPr preferRelativeResize="0"/>
          <p:nvPr/>
        </p:nvPicPr>
        <p:blipFill>
          <a:blip r:embed="rId3">
            <a:alphaModFix/>
          </a:blip>
          <a:stretch>
            <a:fillRect/>
          </a:stretch>
        </p:blipFill>
        <p:spPr>
          <a:xfrm>
            <a:off x="8316625" y="4353100"/>
            <a:ext cx="718650" cy="71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4"/>
          <p:cNvSpPr txBox="1">
            <a:spLocks noGrp="1"/>
          </p:cNvSpPr>
          <p:nvPr>
            <p:ph type="ctrTitle"/>
          </p:nvPr>
        </p:nvSpPr>
        <p:spPr>
          <a:xfrm>
            <a:off x="185125" y="0"/>
            <a:ext cx="5275200" cy="695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u="sng"/>
              <a:t>TEAM MEMBERS</a:t>
            </a:r>
            <a:r>
              <a:rPr lang="en-GB"/>
              <a:t> : </a:t>
            </a:r>
            <a:endParaRPr/>
          </a:p>
        </p:txBody>
      </p:sp>
      <p:sp>
        <p:nvSpPr>
          <p:cNvPr id="288" name="Google Shape;288;p14"/>
          <p:cNvSpPr txBox="1">
            <a:spLocks noGrp="1"/>
          </p:cNvSpPr>
          <p:nvPr>
            <p:ph type="subTitle" idx="1"/>
          </p:nvPr>
        </p:nvSpPr>
        <p:spPr>
          <a:xfrm>
            <a:off x="951000" y="51435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89" name="Google Shape;289;p14"/>
          <p:cNvPicPr preferRelativeResize="0"/>
          <p:nvPr/>
        </p:nvPicPr>
        <p:blipFill>
          <a:blip r:embed="rId3">
            <a:alphaModFix/>
          </a:blip>
          <a:stretch>
            <a:fillRect/>
          </a:stretch>
        </p:blipFill>
        <p:spPr>
          <a:xfrm>
            <a:off x="5460313" y="1978200"/>
            <a:ext cx="1313326" cy="1636598"/>
          </a:xfrm>
          <a:prstGeom prst="rect">
            <a:avLst/>
          </a:prstGeom>
          <a:noFill/>
          <a:ln w="28575" cap="flat" cmpd="sng">
            <a:solidFill>
              <a:schemeClr val="dk2"/>
            </a:solidFill>
            <a:prstDash val="solid"/>
            <a:round/>
            <a:headEnd type="none" w="sm" len="sm"/>
            <a:tailEnd type="none" w="sm" len="sm"/>
          </a:ln>
        </p:spPr>
      </p:pic>
      <p:pic>
        <p:nvPicPr>
          <p:cNvPr id="290" name="Google Shape;290;p14"/>
          <p:cNvPicPr preferRelativeResize="0"/>
          <p:nvPr/>
        </p:nvPicPr>
        <p:blipFill>
          <a:blip r:embed="rId4">
            <a:alphaModFix/>
          </a:blip>
          <a:stretch>
            <a:fillRect/>
          </a:stretch>
        </p:blipFill>
        <p:spPr>
          <a:xfrm>
            <a:off x="418300" y="2030600"/>
            <a:ext cx="1265200" cy="1650525"/>
          </a:xfrm>
          <a:prstGeom prst="rect">
            <a:avLst/>
          </a:prstGeom>
          <a:noFill/>
          <a:ln>
            <a:noFill/>
          </a:ln>
        </p:spPr>
      </p:pic>
      <p:pic>
        <p:nvPicPr>
          <p:cNvPr id="291" name="Google Shape;291;p14"/>
          <p:cNvPicPr preferRelativeResize="0"/>
          <p:nvPr/>
        </p:nvPicPr>
        <p:blipFill>
          <a:blip r:embed="rId5">
            <a:alphaModFix/>
          </a:blip>
          <a:stretch>
            <a:fillRect/>
          </a:stretch>
        </p:blipFill>
        <p:spPr>
          <a:xfrm>
            <a:off x="3781988" y="2030588"/>
            <a:ext cx="1313325" cy="1650525"/>
          </a:xfrm>
          <a:prstGeom prst="rect">
            <a:avLst/>
          </a:prstGeom>
          <a:noFill/>
          <a:ln w="19050" cap="flat" cmpd="sng">
            <a:solidFill>
              <a:schemeClr val="dk2"/>
            </a:solidFill>
            <a:prstDash val="solid"/>
            <a:round/>
            <a:headEnd type="none" w="sm" len="sm"/>
            <a:tailEnd type="none" w="sm" len="sm"/>
          </a:ln>
        </p:spPr>
      </p:pic>
      <p:pic>
        <p:nvPicPr>
          <p:cNvPr id="292" name="Google Shape;292;p14"/>
          <p:cNvPicPr preferRelativeResize="0"/>
          <p:nvPr/>
        </p:nvPicPr>
        <p:blipFill>
          <a:blip r:embed="rId6">
            <a:alphaModFix/>
          </a:blip>
          <a:stretch>
            <a:fillRect/>
          </a:stretch>
        </p:blipFill>
        <p:spPr>
          <a:xfrm>
            <a:off x="7138675" y="1989150"/>
            <a:ext cx="1313325" cy="1647825"/>
          </a:xfrm>
          <a:prstGeom prst="rect">
            <a:avLst/>
          </a:prstGeom>
          <a:noFill/>
          <a:ln w="28575" cap="flat" cmpd="sng">
            <a:solidFill>
              <a:schemeClr val="dk2"/>
            </a:solidFill>
            <a:prstDash val="solid"/>
            <a:round/>
            <a:headEnd type="none" w="sm" len="sm"/>
            <a:tailEnd type="none" w="sm" len="sm"/>
          </a:ln>
        </p:spPr>
      </p:pic>
      <p:sp>
        <p:nvSpPr>
          <p:cNvPr id="293" name="Google Shape;293;p14"/>
          <p:cNvSpPr/>
          <p:nvPr/>
        </p:nvSpPr>
        <p:spPr>
          <a:xfrm>
            <a:off x="528725" y="3849600"/>
            <a:ext cx="1047647" cy="695402"/>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1"/>
                </a:solidFill>
                <a:latin typeface="Nunito"/>
              </a:rPr>
              <a:t>Aaditya </a:t>
            </a:r>
            <a:br>
              <a:rPr b="1" i="0">
                <a:ln w="9525" cap="flat" cmpd="sng">
                  <a:solidFill>
                    <a:schemeClr val="dk2"/>
                  </a:solidFill>
                  <a:prstDash val="solid"/>
                  <a:round/>
                  <a:headEnd type="none" w="sm" len="sm"/>
                  <a:tailEnd type="none" w="sm" len="sm"/>
                </a:ln>
                <a:solidFill>
                  <a:schemeClr val="lt1"/>
                </a:solidFill>
                <a:latin typeface="Nunito"/>
              </a:rPr>
            </a:br>
            <a:r>
              <a:rPr b="1" i="0">
                <a:ln w="9525" cap="flat" cmpd="sng">
                  <a:solidFill>
                    <a:schemeClr val="dk2"/>
                  </a:solidFill>
                  <a:prstDash val="solid"/>
                  <a:round/>
                  <a:headEnd type="none" w="sm" len="sm"/>
                  <a:tailEnd type="none" w="sm" len="sm"/>
                </a:ln>
                <a:solidFill>
                  <a:schemeClr val="lt1"/>
                </a:solidFill>
                <a:latin typeface="Nunito"/>
              </a:rPr>
              <a:t>Dalal</a:t>
            </a:r>
          </a:p>
        </p:txBody>
      </p:sp>
      <p:sp>
        <p:nvSpPr>
          <p:cNvPr id="294" name="Google Shape;294;p14"/>
          <p:cNvSpPr/>
          <p:nvPr/>
        </p:nvSpPr>
        <p:spPr>
          <a:xfrm>
            <a:off x="3773663" y="3925800"/>
            <a:ext cx="1167702" cy="695400"/>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1"/>
                </a:solidFill>
                <a:latin typeface="Nunito"/>
              </a:rPr>
              <a:t>Mohit</a:t>
            </a:r>
            <a:br>
              <a:rPr b="1" i="0">
                <a:ln w="9525" cap="flat" cmpd="sng">
                  <a:solidFill>
                    <a:schemeClr val="dk2"/>
                  </a:solidFill>
                  <a:prstDash val="solid"/>
                  <a:round/>
                  <a:headEnd type="none" w="sm" len="sm"/>
                  <a:tailEnd type="none" w="sm" len="sm"/>
                </a:ln>
                <a:solidFill>
                  <a:schemeClr val="lt1"/>
                </a:solidFill>
                <a:latin typeface="Nunito"/>
              </a:rPr>
            </a:br>
            <a:r>
              <a:rPr b="1" i="0">
                <a:ln w="9525" cap="flat" cmpd="sng">
                  <a:solidFill>
                    <a:schemeClr val="dk2"/>
                  </a:solidFill>
                  <a:prstDash val="solid"/>
                  <a:round/>
                  <a:headEnd type="none" w="sm" len="sm"/>
                  <a:tailEnd type="none" w="sm" len="sm"/>
                </a:ln>
                <a:solidFill>
                  <a:schemeClr val="lt1"/>
                </a:solidFill>
                <a:latin typeface="Nunito"/>
              </a:rPr>
              <a:t>Sharma</a:t>
            </a:r>
          </a:p>
        </p:txBody>
      </p:sp>
      <p:sp>
        <p:nvSpPr>
          <p:cNvPr id="295" name="Google Shape;295;p14"/>
          <p:cNvSpPr/>
          <p:nvPr/>
        </p:nvSpPr>
        <p:spPr>
          <a:xfrm>
            <a:off x="5580613" y="3904888"/>
            <a:ext cx="1047646" cy="686275"/>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1"/>
                </a:solidFill>
                <a:latin typeface="Nunito"/>
              </a:rPr>
              <a:t>Chitra</a:t>
            </a:r>
            <a:br>
              <a:rPr b="1" i="0">
                <a:ln w="9525" cap="flat" cmpd="sng">
                  <a:solidFill>
                    <a:schemeClr val="dk2"/>
                  </a:solidFill>
                  <a:prstDash val="solid"/>
                  <a:round/>
                  <a:headEnd type="none" w="sm" len="sm"/>
                  <a:tailEnd type="none" w="sm" len="sm"/>
                </a:ln>
                <a:solidFill>
                  <a:schemeClr val="lt1"/>
                </a:solidFill>
                <a:latin typeface="Nunito"/>
              </a:rPr>
            </a:br>
            <a:r>
              <a:rPr b="1" i="0">
                <a:ln w="9525" cap="flat" cmpd="sng">
                  <a:solidFill>
                    <a:schemeClr val="dk2"/>
                  </a:solidFill>
                  <a:prstDash val="solid"/>
                  <a:round/>
                  <a:headEnd type="none" w="sm" len="sm"/>
                  <a:tailEnd type="none" w="sm" len="sm"/>
                </a:ln>
                <a:solidFill>
                  <a:schemeClr val="lt1"/>
                </a:solidFill>
                <a:latin typeface="Nunito"/>
              </a:rPr>
              <a:t>Pahuja</a:t>
            </a:r>
          </a:p>
        </p:txBody>
      </p:sp>
      <p:sp>
        <p:nvSpPr>
          <p:cNvPr id="296" name="Google Shape;296;p14"/>
          <p:cNvSpPr/>
          <p:nvPr/>
        </p:nvSpPr>
        <p:spPr>
          <a:xfrm>
            <a:off x="7138675" y="3871988"/>
            <a:ext cx="1313324" cy="752100"/>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1"/>
                </a:solidFill>
                <a:latin typeface="Nunito"/>
              </a:rPr>
              <a:t>Yashwant</a:t>
            </a:r>
            <a:br>
              <a:rPr b="1" i="0">
                <a:ln w="9525" cap="flat" cmpd="sng">
                  <a:solidFill>
                    <a:schemeClr val="dk2"/>
                  </a:solidFill>
                  <a:prstDash val="solid"/>
                  <a:round/>
                  <a:headEnd type="none" w="sm" len="sm"/>
                  <a:tailEnd type="none" w="sm" len="sm"/>
                </a:ln>
                <a:solidFill>
                  <a:schemeClr val="lt1"/>
                </a:solidFill>
                <a:latin typeface="Nunito"/>
              </a:rPr>
            </a:br>
            <a:r>
              <a:rPr b="1" i="0">
                <a:ln w="9525" cap="flat" cmpd="sng">
                  <a:solidFill>
                    <a:schemeClr val="dk2"/>
                  </a:solidFill>
                  <a:prstDash val="solid"/>
                  <a:round/>
                  <a:headEnd type="none" w="sm" len="sm"/>
                  <a:tailEnd type="none" w="sm" len="sm"/>
                </a:ln>
                <a:solidFill>
                  <a:schemeClr val="lt1"/>
                </a:solidFill>
                <a:latin typeface="Nunito"/>
              </a:rPr>
              <a:t>Jakhar</a:t>
            </a:r>
          </a:p>
        </p:txBody>
      </p:sp>
      <p:sp>
        <p:nvSpPr>
          <p:cNvPr id="297" name="Google Shape;297;p14"/>
          <p:cNvSpPr/>
          <p:nvPr/>
        </p:nvSpPr>
        <p:spPr>
          <a:xfrm>
            <a:off x="2018362" y="4029450"/>
            <a:ext cx="1313321" cy="263524"/>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chemeClr val="lt1"/>
                </a:solidFill>
                <a:latin typeface="Nunito"/>
              </a:rPr>
              <a:t>Harshita</a:t>
            </a:r>
          </a:p>
        </p:txBody>
      </p:sp>
      <p:pic>
        <p:nvPicPr>
          <p:cNvPr id="298" name="Google Shape;298;p14"/>
          <p:cNvPicPr preferRelativeResize="0"/>
          <p:nvPr/>
        </p:nvPicPr>
        <p:blipFill>
          <a:blip r:embed="rId7">
            <a:alphaModFix/>
          </a:blip>
          <a:stretch>
            <a:fillRect/>
          </a:stretch>
        </p:blipFill>
        <p:spPr>
          <a:xfrm>
            <a:off x="2035975" y="2030600"/>
            <a:ext cx="1393550" cy="1650526"/>
          </a:xfrm>
          <a:prstGeom prst="rect">
            <a:avLst/>
          </a:prstGeom>
          <a:noFill/>
          <a:ln w="19050" cap="flat" cmpd="sng">
            <a:solidFill>
              <a:schemeClr val="dk2"/>
            </a:solidFill>
            <a:prstDash val="solid"/>
            <a:round/>
            <a:headEnd type="none" w="sm" len="sm"/>
            <a:tailEnd type="none" w="sm" len="sm"/>
          </a:ln>
        </p:spPr>
      </p:pic>
      <p:sp>
        <p:nvSpPr>
          <p:cNvPr id="299" name="Google Shape;299;p14"/>
          <p:cNvSpPr/>
          <p:nvPr/>
        </p:nvSpPr>
        <p:spPr>
          <a:xfrm>
            <a:off x="2957862" y="922909"/>
            <a:ext cx="2961575" cy="447618"/>
          </a:xfrm>
          <a:prstGeom prst="rect">
            <a:avLst/>
          </a:prstGeom>
        </p:spPr>
        <p:txBody>
          <a:bodyPr>
            <a:prstTxWarp prst="textPlain">
              <a:avLst/>
            </a:prstTxWarp>
          </a:bodyPr>
          <a:lstStyle/>
          <a:p>
            <a:pPr lvl="0" algn="ctr"/>
            <a:r>
              <a:rPr b="1" i="1">
                <a:ln w="9525" cap="flat" cmpd="sng">
                  <a:solidFill>
                    <a:schemeClr val="dk2"/>
                  </a:solidFill>
                  <a:prstDash val="solid"/>
                  <a:round/>
                  <a:headEnd type="none" w="sm" len="sm"/>
                  <a:tailEnd type="none" w="sm" len="sm"/>
                </a:ln>
                <a:gradFill>
                  <a:gsLst>
                    <a:gs pos="0">
                      <a:srgbClr val="FDECDB"/>
                    </a:gs>
                    <a:gs pos="100000">
                      <a:srgbClr val="F0AA63"/>
                    </a:gs>
                  </a:gsLst>
                  <a:lin ang="5400012" scaled="0"/>
                </a:gradFill>
                <a:latin typeface="Impact"/>
              </a:rPr>
              <a:t>TEAM HAMCY</a:t>
            </a:r>
          </a:p>
        </p:txBody>
      </p:sp>
      <p:pic>
        <p:nvPicPr>
          <p:cNvPr id="300" name="Google Shape;300;p14"/>
          <p:cNvPicPr preferRelativeResize="0"/>
          <p:nvPr/>
        </p:nvPicPr>
        <p:blipFill>
          <a:blip r:embed="rId8">
            <a:alphaModFix/>
          </a:blip>
          <a:stretch>
            <a:fillRect/>
          </a:stretch>
        </p:blipFill>
        <p:spPr>
          <a:xfrm>
            <a:off x="1792907" y="851475"/>
            <a:ext cx="808193" cy="875524"/>
          </a:xfrm>
          <a:prstGeom prst="rect">
            <a:avLst/>
          </a:prstGeom>
          <a:noFill/>
          <a:ln w="9525" cap="flat" cmpd="sng">
            <a:solidFill>
              <a:srgbClr val="FFFF00"/>
            </a:solidFill>
            <a:prstDash val="dot"/>
            <a:round/>
            <a:headEnd type="none" w="sm" len="sm"/>
            <a:tailEnd type="none" w="sm" len="sm"/>
          </a:ln>
        </p:spPr>
      </p:pic>
      <p:sp>
        <p:nvSpPr>
          <p:cNvPr id="301" name="Google Shape;301;p14"/>
          <p:cNvSpPr txBox="1"/>
          <p:nvPr/>
        </p:nvSpPr>
        <p:spPr>
          <a:xfrm>
            <a:off x="3343200" y="1338588"/>
            <a:ext cx="24576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i="1" u="sng">
                <a:solidFill>
                  <a:srgbClr val="FFF2CC"/>
                </a:solidFill>
                <a:latin typeface="Nunito"/>
                <a:ea typeface="Nunito"/>
                <a:cs typeface="Nunito"/>
                <a:sym typeface="Nunito"/>
              </a:rPr>
              <a:t>DATA - INFO - INSIGHTS </a:t>
            </a:r>
            <a:endParaRPr sz="1300" b="1" i="1" u="sng">
              <a:solidFill>
                <a:srgbClr val="FFF2CC"/>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62"/>
        <p:cNvGrpSpPr/>
        <p:nvPr/>
      </p:nvGrpSpPr>
      <p:grpSpPr>
        <a:xfrm>
          <a:off x="0" y="0"/>
          <a:ext cx="0" cy="0"/>
          <a:chOff x="0" y="0"/>
          <a:chExt cx="0" cy="0"/>
        </a:xfrm>
      </p:grpSpPr>
      <p:sp>
        <p:nvSpPr>
          <p:cNvPr id="463" name="Google Shape;463;p32"/>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References and Tech-Stack:  </a:t>
            </a:r>
            <a:endParaRPr sz="2300"/>
          </a:p>
        </p:txBody>
      </p:sp>
      <p:sp>
        <p:nvSpPr>
          <p:cNvPr id="464" name="Google Shape;464;p32"/>
          <p:cNvSpPr txBox="1"/>
          <p:nvPr/>
        </p:nvSpPr>
        <p:spPr>
          <a:xfrm>
            <a:off x="200525" y="585000"/>
            <a:ext cx="81546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700" b="1" u="sng">
                <a:solidFill>
                  <a:schemeClr val="lt1"/>
                </a:solidFill>
                <a:latin typeface="Nunito"/>
                <a:ea typeface="Nunito"/>
                <a:cs typeface="Nunito"/>
                <a:sym typeface="Nunito"/>
              </a:rPr>
              <a:t>TECHSTACK: </a:t>
            </a:r>
            <a:endParaRPr sz="1700" b="1" u="sng">
              <a:solidFill>
                <a:schemeClr val="lt1"/>
              </a:solidFill>
              <a:latin typeface="Nunito"/>
              <a:ea typeface="Nunito"/>
              <a:cs typeface="Nunito"/>
              <a:sym typeface="Nunito"/>
            </a:endParaRPr>
          </a:p>
          <a:p>
            <a:pPr marL="0" lvl="0" indent="0" algn="just" rtl="0">
              <a:spcBef>
                <a:spcPts val="0"/>
              </a:spcBef>
              <a:spcAft>
                <a:spcPts val="0"/>
              </a:spcAft>
              <a:buNone/>
            </a:pPr>
            <a:endParaRPr sz="1700" b="1" u="sng">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u="sng">
                <a:solidFill>
                  <a:schemeClr val="lt1"/>
                </a:solidFill>
                <a:latin typeface="Nunito"/>
                <a:ea typeface="Nunito"/>
                <a:cs typeface="Nunito"/>
                <a:sym typeface="Nunito"/>
              </a:rPr>
              <a:t>Python</a:t>
            </a:r>
            <a:r>
              <a:rPr lang="en-GB" sz="1000" b="1">
                <a:solidFill>
                  <a:schemeClr val="lt1"/>
                </a:solidFill>
                <a:latin typeface="Nunito"/>
                <a:ea typeface="Nunito"/>
                <a:cs typeface="Nunito"/>
                <a:sym typeface="Nunito"/>
              </a:rPr>
              <a:t>: </a:t>
            </a:r>
            <a:r>
              <a:rPr lang="en-GB" sz="1000">
                <a:solidFill>
                  <a:schemeClr val="lt1"/>
                </a:solidFill>
                <a:latin typeface="Nunito"/>
                <a:ea typeface="Nunito"/>
                <a:cs typeface="Nunito"/>
                <a:sym typeface="Nunito"/>
              </a:rPr>
              <a:t>For data cleaning, analysis, and visualization, using libraries such as </a:t>
            </a:r>
            <a:r>
              <a:rPr lang="en-GB" sz="1000" b="1">
                <a:solidFill>
                  <a:schemeClr val="lt1"/>
                </a:solidFill>
                <a:latin typeface="Nunito"/>
                <a:ea typeface="Nunito"/>
                <a:cs typeface="Nunito"/>
                <a:sym typeface="Nunito"/>
              </a:rPr>
              <a:t>Pandas</a:t>
            </a:r>
            <a:r>
              <a:rPr lang="en-GB" sz="1000">
                <a:solidFill>
                  <a:schemeClr val="lt1"/>
                </a:solidFill>
                <a:latin typeface="Nunito"/>
                <a:ea typeface="Nunito"/>
                <a:cs typeface="Nunito"/>
                <a:sym typeface="Nunito"/>
              </a:rPr>
              <a:t>, </a:t>
            </a:r>
            <a:r>
              <a:rPr lang="en-GB" sz="1000" b="1">
                <a:solidFill>
                  <a:schemeClr val="lt1"/>
                </a:solidFill>
                <a:latin typeface="Nunito"/>
                <a:ea typeface="Nunito"/>
                <a:cs typeface="Nunito"/>
                <a:sym typeface="Nunito"/>
              </a:rPr>
              <a:t>NumPy,</a:t>
            </a:r>
            <a:r>
              <a:rPr lang="en-GB" sz="1000">
                <a:solidFill>
                  <a:schemeClr val="lt1"/>
                </a:solidFill>
                <a:latin typeface="Nunito"/>
                <a:ea typeface="Nunito"/>
                <a:cs typeface="Nunito"/>
                <a:sym typeface="Nunito"/>
              </a:rPr>
              <a:t> and </a:t>
            </a:r>
            <a:r>
              <a:rPr lang="en-GB" sz="1000" b="1">
                <a:solidFill>
                  <a:schemeClr val="lt1"/>
                </a:solidFill>
                <a:latin typeface="Nunito"/>
                <a:ea typeface="Nunito"/>
                <a:cs typeface="Nunito"/>
                <a:sym typeface="Nunito"/>
              </a:rPr>
              <a:t>Matplotlib.</a:t>
            </a:r>
            <a:r>
              <a:rPr lang="en-GB" sz="1000">
                <a:solidFill>
                  <a:schemeClr val="lt1"/>
                </a:solidFill>
                <a:latin typeface="Nunito"/>
                <a:ea typeface="Nunito"/>
                <a:cs typeface="Nunito"/>
                <a:sym typeface="Nunito"/>
              </a:rPr>
              <a:t> </a:t>
            </a:r>
            <a:endParaRPr sz="1000">
              <a:solidFill>
                <a:schemeClr val="lt1"/>
              </a:solidFill>
              <a:latin typeface="Nunito"/>
              <a:ea typeface="Nunito"/>
              <a:cs typeface="Nunito"/>
              <a:sym typeface="Nunito"/>
            </a:endParaRPr>
          </a:p>
          <a:p>
            <a:pPr marL="457200" lvl="0" indent="0" algn="just" rtl="0">
              <a:spcBef>
                <a:spcPts val="0"/>
              </a:spcBef>
              <a:spcAft>
                <a:spcPts val="0"/>
              </a:spcAft>
              <a:buNone/>
            </a:pPr>
            <a:endParaRPr sz="1000">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u="sng">
                <a:solidFill>
                  <a:schemeClr val="lt1"/>
                </a:solidFill>
                <a:latin typeface="Nunito"/>
                <a:ea typeface="Nunito"/>
                <a:cs typeface="Nunito"/>
                <a:sym typeface="Nunito"/>
              </a:rPr>
              <a:t>Jupyter Notebooks</a:t>
            </a:r>
            <a:r>
              <a:rPr lang="en-GB" sz="1000" b="1">
                <a:solidFill>
                  <a:schemeClr val="lt1"/>
                </a:solidFill>
                <a:latin typeface="Nunito"/>
                <a:ea typeface="Nunito"/>
                <a:cs typeface="Nunito"/>
                <a:sym typeface="Nunito"/>
              </a:rPr>
              <a:t>: </a:t>
            </a:r>
            <a:r>
              <a:rPr lang="en-GB" sz="1000">
                <a:solidFill>
                  <a:schemeClr val="lt1"/>
                </a:solidFill>
                <a:latin typeface="Nunito"/>
                <a:ea typeface="Nunito"/>
                <a:cs typeface="Nunito"/>
                <a:sym typeface="Nunito"/>
              </a:rPr>
              <a:t>For documenting the analysis process and visualizations. </a:t>
            </a:r>
            <a:endParaRPr sz="1000">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u="sng">
                <a:solidFill>
                  <a:schemeClr val="lt1"/>
                </a:solidFill>
                <a:latin typeface="Nunito"/>
                <a:ea typeface="Nunito"/>
                <a:cs typeface="Nunito"/>
                <a:sym typeface="Nunito"/>
              </a:rPr>
              <a:t>Python Libraries for prediction modeling</a:t>
            </a:r>
            <a:r>
              <a:rPr lang="en-GB" sz="1000" b="1">
                <a:solidFill>
                  <a:schemeClr val="lt1"/>
                </a:solidFill>
                <a:latin typeface="Nunito"/>
                <a:ea typeface="Nunito"/>
                <a:cs typeface="Nunito"/>
                <a:sym typeface="Nunito"/>
              </a:rPr>
              <a:t>: ScikitLearn </a:t>
            </a:r>
            <a:r>
              <a:rPr lang="en-GB" sz="1000">
                <a:solidFill>
                  <a:schemeClr val="lt1"/>
                </a:solidFill>
                <a:latin typeface="Nunito"/>
                <a:ea typeface="Nunito"/>
                <a:cs typeface="Nunito"/>
                <a:sym typeface="Nunito"/>
              </a:rPr>
              <a:t>For developing predictive models and machine learning algorithms. </a:t>
            </a:r>
            <a:endParaRPr sz="1000">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u="sng">
                <a:solidFill>
                  <a:schemeClr val="lt1"/>
                </a:solidFill>
                <a:latin typeface="Nunito"/>
                <a:ea typeface="Nunito"/>
                <a:cs typeface="Nunito"/>
                <a:sym typeface="Nunito"/>
              </a:rPr>
              <a:t>Plotly</a:t>
            </a:r>
            <a:r>
              <a:rPr lang="en-GB" sz="1000" b="1">
                <a:solidFill>
                  <a:schemeClr val="lt1"/>
                </a:solidFill>
                <a:latin typeface="Nunito"/>
                <a:ea typeface="Nunito"/>
                <a:cs typeface="Nunito"/>
                <a:sym typeface="Nunito"/>
              </a:rPr>
              <a:t>: </a:t>
            </a:r>
            <a:r>
              <a:rPr lang="en-GB" sz="1000">
                <a:solidFill>
                  <a:schemeClr val="lt1"/>
                </a:solidFill>
                <a:latin typeface="Nunito"/>
                <a:ea typeface="Nunito"/>
                <a:cs typeface="Nunito"/>
                <a:sym typeface="Nunito"/>
              </a:rPr>
              <a:t>For spatial analysis and creating geographic visualizations of emission data.</a:t>
            </a:r>
            <a:endParaRPr sz="1000">
              <a:solidFill>
                <a:schemeClr val="lt1"/>
              </a:solidFill>
              <a:latin typeface="Nunito"/>
              <a:ea typeface="Nunito"/>
              <a:cs typeface="Nunito"/>
              <a:sym typeface="Nunito"/>
            </a:endParaRPr>
          </a:p>
          <a:p>
            <a:pPr marL="0" lvl="0" indent="0" algn="just" rtl="0">
              <a:spcBef>
                <a:spcPts val="0"/>
              </a:spcBef>
              <a:spcAft>
                <a:spcPts val="0"/>
              </a:spcAft>
              <a:buNone/>
            </a:pPr>
            <a:endParaRPr sz="1700" b="1" u="sng">
              <a:solidFill>
                <a:schemeClr val="lt1"/>
              </a:solidFill>
              <a:latin typeface="Nunito"/>
              <a:ea typeface="Nunito"/>
              <a:cs typeface="Nunito"/>
              <a:sym typeface="Nunito"/>
            </a:endParaRPr>
          </a:p>
          <a:p>
            <a:pPr marL="0" lvl="0" indent="0" algn="just" rtl="0">
              <a:spcBef>
                <a:spcPts val="0"/>
              </a:spcBef>
              <a:spcAft>
                <a:spcPts val="0"/>
              </a:spcAft>
              <a:buNone/>
            </a:pPr>
            <a:r>
              <a:rPr lang="en-GB" sz="1700" b="1" u="sng">
                <a:solidFill>
                  <a:schemeClr val="lt1"/>
                </a:solidFill>
                <a:latin typeface="Nunito"/>
                <a:ea typeface="Nunito"/>
                <a:cs typeface="Nunito"/>
                <a:sym typeface="Nunito"/>
              </a:rPr>
              <a:t>REFERENCES: </a:t>
            </a:r>
            <a:endParaRPr sz="1700" b="1" u="sng">
              <a:solidFill>
                <a:schemeClr val="lt1"/>
              </a:solidFill>
              <a:latin typeface="Nunito"/>
              <a:ea typeface="Nunito"/>
              <a:cs typeface="Nunito"/>
              <a:sym typeface="Nunito"/>
            </a:endParaRPr>
          </a:p>
          <a:p>
            <a:pPr marL="0" lvl="0" indent="0" algn="just" rtl="0">
              <a:spcBef>
                <a:spcPts val="0"/>
              </a:spcBef>
              <a:spcAft>
                <a:spcPts val="0"/>
              </a:spcAft>
              <a:buNone/>
            </a:pPr>
            <a:endParaRPr sz="1700" b="1" u="sng">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u="sng">
                <a:solidFill>
                  <a:schemeClr val="lt1"/>
                </a:solidFill>
                <a:latin typeface="Nunito"/>
                <a:ea typeface="Nunito"/>
                <a:cs typeface="Nunito"/>
                <a:sym typeface="Nunito"/>
              </a:rPr>
              <a:t>Our World In Data</a:t>
            </a:r>
            <a:r>
              <a:rPr lang="en-GB" sz="1000" b="1">
                <a:solidFill>
                  <a:schemeClr val="lt1"/>
                </a:solidFill>
                <a:latin typeface="Nunito"/>
                <a:ea typeface="Nunito"/>
                <a:cs typeface="Nunito"/>
                <a:sym typeface="Nunito"/>
              </a:rPr>
              <a:t> : </a:t>
            </a:r>
            <a:r>
              <a:rPr lang="en-GB" sz="1000" b="1" u="sng">
                <a:solidFill>
                  <a:schemeClr val="hlink"/>
                </a:solidFill>
                <a:latin typeface="Nunito"/>
                <a:ea typeface="Nunito"/>
                <a:cs typeface="Nunito"/>
                <a:sym typeface="Nunito"/>
                <a:hlinkClick r:id="rId3"/>
              </a:rPr>
              <a:t>https://ourworldindata.org/</a:t>
            </a:r>
            <a:endParaRPr sz="1000" b="1">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a:solidFill>
                  <a:schemeClr val="lt1"/>
                </a:solidFill>
                <a:latin typeface="Nunito"/>
                <a:ea typeface="Nunito"/>
                <a:cs typeface="Nunito"/>
                <a:sym typeface="Nunito"/>
              </a:rPr>
              <a:t>UN SDGs : </a:t>
            </a:r>
            <a:r>
              <a:rPr lang="en-GB" sz="1000" b="1" u="sng">
                <a:solidFill>
                  <a:schemeClr val="hlink"/>
                </a:solidFill>
                <a:latin typeface="Nunito"/>
                <a:ea typeface="Nunito"/>
                <a:cs typeface="Nunito"/>
                <a:sym typeface="Nunito"/>
                <a:hlinkClick r:id="rId4"/>
              </a:rPr>
              <a:t>https://sdgs.un.org/</a:t>
            </a:r>
            <a:endParaRPr sz="1000" b="1">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a:solidFill>
                  <a:schemeClr val="lt1"/>
                </a:solidFill>
                <a:latin typeface="Nunito"/>
                <a:ea typeface="Nunito"/>
                <a:cs typeface="Nunito"/>
                <a:sym typeface="Nunito"/>
              </a:rPr>
              <a:t>Pandas Documentation : </a:t>
            </a:r>
            <a:r>
              <a:rPr lang="en-GB" sz="1000" b="1" u="sng">
                <a:solidFill>
                  <a:schemeClr val="hlink"/>
                </a:solidFill>
                <a:latin typeface="Nunito"/>
                <a:ea typeface="Nunito"/>
                <a:cs typeface="Nunito"/>
                <a:sym typeface="Nunito"/>
                <a:hlinkClick r:id="rId5"/>
              </a:rPr>
              <a:t>https://pandas.pydata.org/docs/</a:t>
            </a:r>
            <a:endParaRPr sz="1000" b="1">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a:solidFill>
                  <a:schemeClr val="lt1"/>
                </a:solidFill>
                <a:latin typeface="Nunito"/>
                <a:ea typeface="Nunito"/>
                <a:cs typeface="Nunito"/>
                <a:sym typeface="Nunito"/>
              </a:rPr>
              <a:t>Plotly Documentation : </a:t>
            </a:r>
            <a:r>
              <a:rPr lang="en-GB" sz="1000" b="1" u="sng">
                <a:solidFill>
                  <a:schemeClr val="hlink"/>
                </a:solidFill>
                <a:latin typeface="Nunito"/>
                <a:ea typeface="Nunito"/>
                <a:cs typeface="Nunito"/>
                <a:sym typeface="Nunito"/>
                <a:hlinkClick r:id="rId6"/>
              </a:rPr>
              <a:t>https://plotly.com/python/</a:t>
            </a:r>
            <a:endParaRPr sz="1000" b="1">
              <a:solidFill>
                <a:schemeClr val="lt1"/>
              </a:solidFill>
              <a:latin typeface="Nunito"/>
              <a:ea typeface="Nunito"/>
              <a:cs typeface="Nunito"/>
              <a:sym typeface="Nunito"/>
            </a:endParaRPr>
          </a:p>
          <a:p>
            <a:pPr marL="457200" lvl="0" indent="0" algn="just" rtl="0">
              <a:spcBef>
                <a:spcPts val="0"/>
              </a:spcBef>
              <a:spcAft>
                <a:spcPts val="0"/>
              </a:spcAft>
              <a:buNone/>
            </a:pPr>
            <a:endParaRPr sz="1000" b="1">
              <a:solidFill>
                <a:schemeClr val="lt1"/>
              </a:solidFill>
              <a:latin typeface="Nunito"/>
              <a:ea typeface="Nunito"/>
              <a:cs typeface="Nunito"/>
              <a:sym typeface="Nunito"/>
            </a:endParaRPr>
          </a:p>
          <a:p>
            <a:pPr marL="457200" lvl="0" indent="-292100" algn="just" rtl="0">
              <a:spcBef>
                <a:spcPts val="0"/>
              </a:spcBef>
              <a:spcAft>
                <a:spcPts val="0"/>
              </a:spcAft>
              <a:buClr>
                <a:schemeClr val="lt1"/>
              </a:buClr>
              <a:buSzPts val="1000"/>
              <a:buFont typeface="Nunito"/>
              <a:buChar char="●"/>
            </a:pPr>
            <a:r>
              <a:rPr lang="en-GB" sz="1000" b="1">
                <a:solidFill>
                  <a:schemeClr val="lt1"/>
                </a:solidFill>
                <a:latin typeface="Nunito"/>
                <a:ea typeface="Nunito"/>
                <a:cs typeface="Nunito"/>
                <a:sym typeface="Nunito"/>
              </a:rPr>
              <a:t>ScikitLearn Documentation : </a:t>
            </a:r>
            <a:r>
              <a:rPr lang="en-GB" sz="1000" b="1" u="sng">
                <a:solidFill>
                  <a:schemeClr val="hlink"/>
                </a:solidFill>
                <a:latin typeface="Nunito"/>
                <a:ea typeface="Nunito"/>
                <a:cs typeface="Nunito"/>
                <a:sym typeface="Nunito"/>
                <a:hlinkClick r:id="rId7"/>
              </a:rPr>
              <a:t>https://scikit-learn.org/</a:t>
            </a:r>
            <a:endParaRPr sz="1000" b="1">
              <a:solidFill>
                <a:schemeClr val="lt1"/>
              </a:solidFill>
              <a:latin typeface="Nunito"/>
              <a:ea typeface="Nunito"/>
              <a:cs typeface="Nunito"/>
              <a:sym typeface="Nunito"/>
            </a:endParaRPr>
          </a:p>
          <a:p>
            <a:pPr marL="0" lvl="0" indent="0" algn="just" rtl="0">
              <a:spcBef>
                <a:spcPts val="0"/>
              </a:spcBef>
              <a:spcAft>
                <a:spcPts val="0"/>
              </a:spcAft>
              <a:buNone/>
            </a:pPr>
            <a:endParaRPr sz="1700" b="1">
              <a:solidFill>
                <a:schemeClr val="lt1"/>
              </a:solidFill>
              <a:latin typeface="Nunito"/>
              <a:ea typeface="Nunito"/>
              <a:cs typeface="Nunito"/>
              <a:sym typeface="Nunito"/>
            </a:endParaRPr>
          </a:p>
          <a:p>
            <a:pPr marL="0" lvl="0" indent="0" algn="just" rtl="0">
              <a:spcBef>
                <a:spcPts val="0"/>
              </a:spcBef>
              <a:spcAft>
                <a:spcPts val="0"/>
              </a:spcAft>
              <a:buNone/>
            </a:pPr>
            <a:endParaRPr sz="1700" b="1">
              <a:solidFill>
                <a:schemeClr val="lt1"/>
              </a:solidFill>
              <a:latin typeface="Nunito"/>
              <a:ea typeface="Nunito"/>
              <a:cs typeface="Nunito"/>
              <a:sym typeface="Nunito"/>
            </a:endParaRPr>
          </a:p>
        </p:txBody>
      </p:sp>
      <p:pic>
        <p:nvPicPr>
          <p:cNvPr id="465" name="Google Shape;465;p32"/>
          <p:cNvPicPr preferRelativeResize="0"/>
          <p:nvPr/>
        </p:nvPicPr>
        <p:blipFill>
          <a:blip r:embed="rId8">
            <a:alphaModFix/>
          </a:blip>
          <a:stretch>
            <a:fillRect/>
          </a:stretch>
        </p:blipFill>
        <p:spPr>
          <a:xfrm>
            <a:off x="4774100" y="2506450"/>
            <a:ext cx="637425" cy="624335"/>
          </a:xfrm>
          <a:prstGeom prst="rect">
            <a:avLst/>
          </a:prstGeom>
          <a:noFill/>
          <a:ln w="9525" cap="flat" cmpd="sng">
            <a:solidFill>
              <a:schemeClr val="dk2"/>
            </a:solidFill>
            <a:prstDash val="solid"/>
            <a:round/>
            <a:headEnd type="none" w="sm" len="sm"/>
            <a:tailEnd type="none" w="sm" len="sm"/>
          </a:ln>
        </p:spPr>
      </p:pic>
      <p:pic>
        <p:nvPicPr>
          <p:cNvPr id="466" name="Google Shape;466;p32"/>
          <p:cNvPicPr preferRelativeResize="0"/>
          <p:nvPr/>
        </p:nvPicPr>
        <p:blipFill>
          <a:blip r:embed="rId9">
            <a:alphaModFix/>
          </a:blip>
          <a:stretch>
            <a:fillRect/>
          </a:stretch>
        </p:blipFill>
        <p:spPr>
          <a:xfrm>
            <a:off x="5742950" y="2571750"/>
            <a:ext cx="2296800" cy="842980"/>
          </a:xfrm>
          <a:prstGeom prst="rect">
            <a:avLst/>
          </a:prstGeom>
          <a:noFill/>
          <a:ln w="9525" cap="flat" cmpd="sng">
            <a:solidFill>
              <a:schemeClr val="dk2"/>
            </a:solidFill>
            <a:prstDash val="solid"/>
            <a:round/>
            <a:headEnd type="none" w="sm" len="sm"/>
            <a:tailEnd type="none" w="sm" len="sm"/>
          </a:ln>
        </p:spPr>
      </p:pic>
      <p:pic>
        <p:nvPicPr>
          <p:cNvPr id="467" name="Google Shape;467;p32"/>
          <p:cNvPicPr preferRelativeResize="0"/>
          <p:nvPr/>
        </p:nvPicPr>
        <p:blipFill>
          <a:blip r:embed="rId10">
            <a:alphaModFix/>
          </a:blip>
          <a:stretch>
            <a:fillRect/>
          </a:stretch>
        </p:blipFill>
        <p:spPr>
          <a:xfrm>
            <a:off x="5742950" y="3669025"/>
            <a:ext cx="2296801" cy="842975"/>
          </a:xfrm>
          <a:prstGeom prst="rect">
            <a:avLst/>
          </a:prstGeom>
          <a:noFill/>
          <a:ln w="9525" cap="flat" cmpd="sng">
            <a:solidFill>
              <a:schemeClr val="dk2"/>
            </a:solidFill>
            <a:prstDash val="solid"/>
            <a:round/>
            <a:headEnd type="none" w="sm" len="sm"/>
            <a:tailEnd type="none" w="sm" len="sm"/>
          </a:ln>
        </p:spPr>
      </p:pic>
      <p:pic>
        <p:nvPicPr>
          <p:cNvPr id="468" name="Google Shape;468;p32"/>
          <p:cNvPicPr preferRelativeResize="0"/>
          <p:nvPr/>
        </p:nvPicPr>
        <p:blipFill>
          <a:blip r:embed="rId11">
            <a:alphaModFix/>
          </a:blip>
          <a:stretch>
            <a:fillRect/>
          </a:stretch>
        </p:blipFill>
        <p:spPr>
          <a:xfrm>
            <a:off x="4774098" y="3277675"/>
            <a:ext cx="637425" cy="679925"/>
          </a:xfrm>
          <a:prstGeom prst="rect">
            <a:avLst/>
          </a:prstGeom>
          <a:noFill/>
          <a:ln w="9525" cap="flat" cmpd="sng">
            <a:solidFill>
              <a:schemeClr val="dk2"/>
            </a:solidFill>
            <a:prstDash val="solid"/>
            <a:round/>
            <a:headEnd type="none" w="sm" len="sm"/>
            <a:tailEnd type="none" w="sm" len="sm"/>
          </a:ln>
        </p:spPr>
      </p:pic>
      <p:pic>
        <p:nvPicPr>
          <p:cNvPr id="469" name="Google Shape;469;p32"/>
          <p:cNvPicPr preferRelativeResize="0"/>
          <p:nvPr/>
        </p:nvPicPr>
        <p:blipFill>
          <a:blip r:embed="rId12">
            <a:alphaModFix/>
          </a:blip>
          <a:stretch>
            <a:fillRect/>
          </a:stretch>
        </p:blipFill>
        <p:spPr>
          <a:xfrm>
            <a:off x="4774100" y="4104500"/>
            <a:ext cx="637425" cy="58376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7DAFAF"/>
            </a:gs>
            <a:gs pos="100000">
              <a:srgbClr val="466363"/>
            </a:gs>
          </a:gsLst>
          <a:path path="circle">
            <a:fillToRect l="50000" t="50000" r="50000" b="50000"/>
          </a:path>
          <a:tileRect/>
        </a:gradFill>
        <a:effectLst/>
      </p:bgPr>
    </p:bg>
    <p:spTree>
      <p:nvGrpSpPr>
        <p:cNvPr id="1" name="Shape 473"/>
        <p:cNvGrpSpPr/>
        <p:nvPr/>
      </p:nvGrpSpPr>
      <p:grpSpPr>
        <a:xfrm>
          <a:off x="0" y="0"/>
          <a:ext cx="0" cy="0"/>
          <a:chOff x="0" y="0"/>
          <a:chExt cx="0" cy="0"/>
        </a:xfrm>
      </p:grpSpPr>
      <p:sp>
        <p:nvSpPr>
          <p:cNvPr id="474" name="Google Shape;474;p33"/>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 </a:t>
            </a:r>
            <a:endParaRPr sz="2300"/>
          </a:p>
        </p:txBody>
      </p:sp>
      <p:sp>
        <p:nvSpPr>
          <p:cNvPr id="475" name="Google Shape;475;p33"/>
          <p:cNvSpPr txBox="1"/>
          <p:nvPr/>
        </p:nvSpPr>
        <p:spPr>
          <a:xfrm>
            <a:off x="200525" y="682425"/>
            <a:ext cx="81546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700" b="1" u="sng">
              <a:solidFill>
                <a:schemeClr val="lt1"/>
              </a:solidFill>
              <a:latin typeface="Nunito"/>
              <a:ea typeface="Nunito"/>
              <a:cs typeface="Nunito"/>
              <a:sym typeface="Nunito"/>
            </a:endParaRPr>
          </a:p>
          <a:p>
            <a:pPr marL="0" lvl="0" indent="0" algn="just" rtl="0">
              <a:spcBef>
                <a:spcPts val="0"/>
              </a:spcBef>
              <a:spcAft>
                <a:spcPts val="0"/>
              </a:spcAft>
              <a:buNone/>
            </a:pPr>
            <a:endParaRPr sz="1700" b="1" u="sng">
              <a:solidFill>
                <a:schemeClr val="lt1"/>
              </a:solidFill>
              <a:latin typeface="Nunito"/>
              <a:ea typeface="Nunito"/>
              <a:cs typeface="Nunito"/>
              <a:sym typeface="Nunito"/>
            </a:endParaRPr>
          </a:p>
        </p:txBody>
      </p:sp>
      <p:sp>
        <p:nvSpPr>
          <p:cNvPr id="476" name="Google Shape;476;p33"/>
          <p:cNvSpPr/>
          <p:nvPr/>
        </p:nvSpPr>
        <p:spPr>
          <a:xfrm>
            <a:off x="1766754" y="864275"/>
            <a:ext cx="5240808" cy="341495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FF"/>
                </a:solidFill>
                <a:latin typeface="Impact"/>
              </a:rPr>
              <a:t>THANK</a:t>
            </a:r>
            <a:br>
              <a:rPr b="0" i="0">
                <a:ln w="9525" cap="flat" cmpd="sng">
                  <a:solidFill>
                    <a:schemeClr val="dk2"/>
                  </a:solidFill>
                  <a:prstDash val="solid"/>
                  <a:round/>
                  <a:headEnd type="none" w="sm" len="sm"/>
                  <a:tailEnd type="none" w="sm" len="sm"/>
                </a:ln>
                <a:solidFill>
                  <a:srgbClr val="FFFFFF"/>
                </a:solidFill>
                <a:latin typeface="Impact"/>
              </a:rPr>
            </a:br>
            <a:r>
              <a:rPr b="0" i="0">
                <a:ln w="9525" cap="flat" cmpd="sng">
                  <a:solidFill>
                    <a:schemeClr val="dk2"/>
                  </a:solidFill>
                  <a:prstDash val="solid"/>
                  <a:round/>
                  <a:headEnd type="none" w="sm" len="sm"/>
                  <a:tailEnd type="none" w="sm" len="sm"/>
                </a:ln>
                <a:solidFill>
                  <a:srgbClr val="FFFFFF"/>
                </a:solidFill>
                <a:latin typeface="Impact"/>
              </a:rPr>
              <a:t>         YOU !</a:t>
            </a:r>
          </a:p>
        </p:txBody>
      </p:sp>
      <p:sp>
        <p:nvSpPr>
          <p:cNvPr id="477" name="Google Shape;477;p33"/>
          <p:cNvSpPr txBox="1"/>
          <p:nvPr/>
        </p:nvSpPr>
        <p:spPr>
          <a:xfrm>
            <a:off x="3036075" y="4767250"/>
            <a:ext cx="2960400" cy="2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u="sng">
                <a:solidFill>
                  <a:srgbClr val="FFF2CC"/>
                </a:solidFill>
                <a:latin typeface="Nunito"/>
                <a:ea typeface="Nunito"/>
                <a:cs typeface="Nunito"/>
                <a:sym typeface="Nunito"/>
              </a:rPr>
              <a:t>Crafted with love by Team HAMCY </a:t>
            </a:r>
            <a:endParaRPr sz="1300" b="1" u="sng">
              <a:solidFill>
                <a:srgbClr val="FFF2CC"/>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5"/>
          <p:cNvSpPr txBox="1">
            <a:spLocks noGrp="1"/>
          </p:cNvSpPr>
          <p:nvPr>
            <p:ph type="ctrTitle"/>
          </p:nvPr>
        </p:nvSpPr>
        <p:spPr>
          <a:xfrm>
            <a:off x="120325" y="0"/>
            <a:ext cx="8497800" cy="695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en-GB" sz="2240" u="sng"/>
              <a:t>INTRODUCTION &amp; OVERVIEW:</a:t>
            </a:r>
            <a:endParaRPr sz="2240"/>
          </a:p>
        </p:txBody>
      </p:sp>
      <p:sp>
        <p:nvSpPr>
          <p:cNvPr id="307" name="Google Shape;307;p15"/>
          <p:cNvSpPr txBox="1">
            <a:spLocks noGrp="1"/>
          </p:cNvSpPr>
          <p:nvPr>
            <p:ph type="subTitle" idx="1"/>
          </p:nvPr>
        </p:nvSpPr>
        <p:spPr>
          <a:xfrm>
            <a:off x="951000" y="51435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08" name="Google Shape;308;p15"/>
          <p:cNvSpPr txBox="1"/>
          <p:nvPr/>
        </p:nvSpPr>
        <p:spPr>
          <a:xfrm>
            <a:off x="120325" y="842200"/>
            <a:ext cx="6700800" cy="391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rgbClr val="FFFFFF"/>
                </a:solidFill>
                <a:latin typeface="Nunito"/>
                <a:ea typeface="Nunito"/>
                <a:cs typeface="Nunito"/>
                <a:sym typeface="Nunito"/>
              </a:rPr>
              <a:t>Climate change poses a critical threat to the global environment, economies, and communities. In response, the UN Sustainable Development Goals (SDGs) and the Paris Agreement have set ambitious targets for reducing greenhouse gas emissions and achieving net zero emissions. </a:t>
            </a:r>
            <a:endParaRPr sz="1600">
              <a:solidFill>
                <a:srgbClr val="FFFFFF"/>
              </a:solidFill>
              <a:latin typeface="Nunito"/>
              <a:ea typeface="Nunito"/>
              <a:cs typeface="Nunito"/>
              <a:sym typeface="Nunito"/>
            </a:endParaRPr>
          </a:p>
          <a:p>
            <a:pPr marL="0" lvl="0" indent="0" algn="just" rtl="0">
              <a:spcBef>
                <a:spcPts val="0"/>
              </a:spcBef>
              <a:spcAft>
                <a:spcPts val="0"/>
              </a:spcAft>
              <a:buNone/>
            </a:pPr>
            <a:endParaRPr sz="1600">
              <a:solidFill>
                <a:srgbClr val="FFFFFF"/>
              </a:solidFill>
              <a:latin typeface="Nunito"/>
              <a:ea typeface="Nunito"/>
              <a:cs typeface="Nunito"/>
              <a:sym typeface="Nunito"/>
            </a:endParaRPr>
          </a:p>
          <a:p>
            <a:pPr marL="0" lvl="0" indent="0" algn="just" rtl="0">
              <a:spcBef>
                <a:spcPts val="0"/>
              </a:spcBef>
              <a:spcAft>
                <a:spcPts val="0"/>
              </a:spcAft>
              <a:buNone/>
            </a:pPr>
            <a:r>
              <a:rPr lang="en-GB" sz="1600">
                <a:solidFill>
                  <a:srgbClr val="FFFFFF"/>
                </a:solidFill>
                <a:latin typeface="Nunito"/>
                <a:ea typeface="Nunito"/>
                <a:cs typeface="Nunito"/>
                <a:sym typeface="Nunito"/>
              </a:rPr>
              <a:t>This project aims to develop a data analytics prediction model to analyze and forecast emission data from major cities worldwide. By leveraging advanced data analytics tools and methodologies, the project seeks to propose actionable solutions to support the Net Zero Emission goals of the Paris Agreement and Decarbonization which involves the reduction of carbon dioxide emissions through various means, such as transitioning to renewable energy sources, improving energy efficiency, and adopting sustainable practices across industries, aligning with two Sustainable Development Goals (SDG 13): Climate Action and (SDG 11): Sustainable Cities and Communities</a:t>
            </a:r>
            <a:endParaRPr sz="1600">
              <a:solidFill>
                <a:srgbClr val="FFFFFF"/>
              </a:solidFill>
              <a:latin typeface="Nunito"/>
              <a:ea typeface="Nunito"/>
              <a:cs typeface="Nunito"/>
              <a:sym typeface="Nunito"/>
            </a:endParaRPr>
          </a:p>
        </p:txBody>
      </p:sp>
      <p:pic>
        <p:nvPicPr>
          <p:cNvPr id="309" name="Google Shape;309;p15"/>
          <p:cNvPicPr preferRelativeResize="0"/>
          <p:nvPr/>
        </p:nvPicPr>
        <p:blipFill>
          <a:blip r:embed="rId3">
            <a:alphaModFix/>
          </a:blip>
          <a:stretch>
            <a:fillRect/>
          </a:stretch>
        </p:blipFill>
        <p:spPr>
          <a:xfrm>
            <a:off x="6976925" y="3299225"/>
            <a:ext cx="1938475" cy="1240475"/>
          </a:xfrm>
          <a:prstGeom prst="rect">
            <a:avLst/>
          </a:prstGeom>
          <a:noFill/>
          <a:ln w="28575" cap="flat" cmpd="sng">
            <a:solidFill>
              <a:schemeClr val="dk2"/>
            </a:solidFill>
            <a:prstDash val="solid"/>
            <a:round/>
            <a:headEnd type="none" w="sm" len="sm"/>
            <a:tailEnd type="none" w="sm" len="sm"/>
          </a:ln>
        </p:spPr>
      </p:pic>
      <p:pic>
        <p:nvPicPr>
          <p:cNvPr id="310" name="Google Shape;310;p15" title="This Is Not Fine Everything Is Fine GIF (provided by Tenor)"/>
          <p:cNvPicPr preferRelativeResize="0"/>
          <p:nvPr/>
        </p:nvPicPr>
        <p:blipFill>
          <a:blip r:embed="rId4">
            <a:alphaModFix/>
          </a:blip>
          <a:stretch>
            <a:fillRect/>
          </a:stretch>
        </p:blipFill>
        <p:spPr>
          <a:xfrm>
            <a:off x="7053125" y="984200"/>
            <a:ext cx="1750675" cy="1750675"/>
          </a:xfrm>
          <a:prstGeom prst="rect">
            <a:avLst/>
          </a:prstGeom>
          <a:noFill/>
          <a:ln w="28575" cap="flat" cmpd="sng">
            <a:solidFill>
              <a:srgbClr val="00FFFF"/>
            </a:solidFill>
            <a:prstDash val="lgDashDot"/>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14"/>
        <p:cNvGrpSpPr/>
        <p:nvPr/>
      </p:nvGrpSpPr>
      <p:grpSpPr>
        <a:xfrm>
          <a:off x="0" y="0"/>
          <a:ext cx="0" cy="0"/>
          <a:chOff x="0" y="0"/>
          <a:chExt cx="0" cy="0"/>
        </a:xfrm>
      </p:grpSpPr>
      <p:sp>
        <p:nvSpPr>
          <p:cNvPr id="315" name="Google Shape;315;p16"/>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PROBLEM STATEMENT:</a:t>
            </a:r>
            <a:r>
              <a:rPr lang="en-GB" sz="2300"/>
              <a:t> </a:t>
            </a:r>
            <a:endParaRPr sz="2300"/>
          </a:p>
        </p:txBody>
      </p:sp>
      <p:sp>
        <p:nvSpPr>
          <p:cNvPr id="316" name="Google Shape;316;p16"/>
          <p:cNvSpPr txBox="1"/>
          <p:nvPr/>
        </p:nvSpPr>
        <p:spPr>
          <a:xfrm>
            <a:off x="270750" y="708525"/>
            <a:ext cx="71910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700">
                <a:solidFill>
                  <a:schemeClr val="lt1"/>
                </a:solidFill>
                <a:latin typeface="Nunito"/>
                <a:ea typeface="Nunito"/>
                <a:cs typeface="Nunito"/>
                <a:sym typeface="Nunito"/>
              </a:rPr>
              <a:t>Metropolises and downtown areas are the bustling hearts of our world, yet they are also hotspots for greenhouse gas emissions, driven by relentless industrial activities, heavy transportation, and voracious energy consumption. These emissions accelerate climate change, triggering severe environmental and health crises. Despite global initiatives like the Paris Agreement, the path to net-zero emissions is riddled with obstacles, mainly due to imprecise data and ineffective policies.</a:t>
            </a:r>
            <a:endParaRPr sz="1700">
              <a:solidFill>
                <a:schemeClr val="lt1"/>
              </a:solidFill>
              <a:latin typeface="Nunito"/>
              <a:ea typeface="Nunito"/>
              <a:cs typeface="Nunito"/>
              <a:sym typeface="Nunito"/>
            </a:endParaRPr>
          </a:p>
          <a:p>
            <a:pPr marL="0" lvl="0" indent="0" algn="just" rtl="0">
              <a:spcBef>
                <a:spcPts val="0"/>
              </a:spcBef>
              <a:spcAft>
                <a:spcPts val="0"/>
              </a:spcAft>
              <a:buNone/>
            </a:pPr>
            <a:endParaRPr sz="1700">
              <a:solidFill>
                <a:schemeClr val="lt1"/>
              </a:solidFill>
              <a:latin typeface="Nunito"/>
              <a:ea typeface="Nunito"/>
              <a:cs typeface="Nunito"/>
              <a:sym typeface="Nunito"/>
            </a:endParaRPr>
          </a:p>
          <a:p>
            <a:pPr marL="0" lvl="0" indent="0" algn="just" rtl="0">
              <a:spcBef>
                <a:spcPts val="0"/>
              </a:spcBef>
              <a:spcAft>
                <a:spcPts val="0"/>
              </a:spcAft>
              <a:buNone/>
            </a:pPr>
            <a:r>
              <a:rPr lang="en-GB" sz="1700">
                <a:solidFill>
                  <a:schemeClr val="lt1"/>
                </a:solidFill>
                <a:latin typeface="Nunito"/>
                <a:ea typeface="Nunito"/>
                <a:cs typeface="Nunito"/>
                <a:sym typeface="Nunito"/>
              </a:rPr>
              <a:t>This project aims to transform this narrative. By diving deep into emission data, we aim to uncover hidden patterns, accurately predict future emission trajectories, and devise smart, targeted interventions to drastically cut emissions in major cities. Through cutting-edge analytics and bold strategies, we aspire to craft a blueprint for a sustainable and vibrant urban future</a:t>
            </a:r>
            <a:endParaRPr sz="1700">
              <a:solidFill>
                <a:schemeClr val="lt1"/>
              </a:solidFill>
              <a:latin typeface="Nunito"/>
              <a:ea typeface="Nunito"/>
              <a:cs typeface="Nunito"/>
              <a:sym typeface="Nunito"/>
            </a:endParaRPr>
          </a:p>
        </p:txBody>
      </p:sp>
      <p:pic>
        <p:nvPicPr>
          <p:cNvPr id="317" name="Google Shape;317;p16" title="Planet Over Profit Environmental Justice GIF (provided by Tenor)"/>
          <p:cNvPicPr preferRelativeResize="0"/>
          <p:nvPr/>
        </p:nvPicPr>
        <p:blipFill>
          <a:blip r:embed="rId3">
            <a:alphaModFix/>
          </a:blip>
          <a:stretch>
            <a:fillRect/>
          </a:stretch>
        </p:blipFill>
        <p:spPr>
          <a:xfrm>
            <a:off x="7530449" y="839000"/>
            <a:ext cx="1405424" cy="1405424"/>
          </a:xfrm>
          <a:prstGeom prst="rect">
            <a:avLst/>
          </a:prstGeom>
          <a:noFill/>
          <a:ln w="28575" cap="flat" cmpd="sng">
            <a:solidFill>
              <a:schemeClr val="dk2"/>
            </a:solidFill>
            <a:prstDash val="solid"/>
            <a:round/>
            <a:headEnd type="none" w="sm" len="sm"/>
            <a:tailEnd type="none" w="sm" len="sm"/>
          </a:ln>
        </p:spPr>
      </p:pic>
      <p:pic>
        <p:nvPicPr>
          <p:cNvPr id="318" name="Google Shape;318;p16" title="Lcvearthday Worldwarzero GIF (provided by Tenor)"/>
          <p:cNvPicPr preferRelativeResize="0"/>
          <p:nvPr/>
        </p:nvPicPr>
        <p:blipFill>
          <a:blip r:embed="rId4">
            <a:alphaModFix/>
          </a:blip>
          <a:stretch>
            <a:fillRect/>
          </a:stretch>
        </p:blipFill>
        <p:spPr>
          <a:xfrm>
            <a:off x="7567950" y="3134625"/>
            <a:ext cx="1405424" cy="140542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DATA COLLECTION: </a:t>
            </a:r>
            <a:endParaRPr sz="2300"/>
          </a:p>
        </p:txBody>
      </p:sp>
      <p:sp>
        <p:nvSpPr>
          <p:cNvPr id="324" name="Google Shape;324;p17"/>
          <p:cNvSpPr txBox="1"/>
          <p:nvPr/>
        </p:nvSpPr>
        <p:spPr>
          <a:xfrm>
            <a:off x="270750" y="708525"/>
            <a:ext cx="8637300" cy="2740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700" b="1" u="sng">
                <a:solidFill>
                  <a:schemeClr val="lt1"/>
                </a:solidFill>
                <a:latin typeface="Nunito"/>
                <a:ea typeface="Nunito"/>
                <a:cs typeface="Nunito"/>
                <a:sym typeface="Nunito"/>
              </a:rPr>
              <a:t>SOURCES</a:t>
            </a:r>
            <a:r>
              <a:rPr lang="en-GB" sz="1700" b="1">
                <a:solidFill>
                  <a:schemeClr val="lt1"/>
                </a:solidFill>
                <a:latin typeface="Nunito"/>
                <a:ea typeface="Nunito"/>
                <a:cs typeface="Nunito"/>
                <a:sym typeface="Nunito"/>
              </a:rPr>
              <a:t> : </a:t>
            </a:r>
            <a:endParaRPr sz="1700" b="1">
              <a:solidFill>
                <a:schemeClr val="lt1"/>
              </a:solidFill>
              <a:latin typeface="Nunito"/>
              <a:ea typeface="Nunito"/>
              <a:cs typeface="Nunito"/>
              <a:sym typeface="Nunito"/>
            </a:endParaRPr>
          </a:p>
          <a:p>
            <a:pPr marL="0" lvl="0" indent="0" algn="just" rtl="0">
              <a:spcBef>
                <a:spcPts val="0"/>
              </a:spcBef>
              <a:spcAft>
                <a:spcPts val="0"/>
              </a:spcAft>
              <a:buNone/>
            </a:pPr>
            <a:endParaRPr sz="1700" b="1">
              <a:solidFill>
                <a:schemeClr val="lt1"/>
              </a:solidFill>
              <a:latin typeface="Nunito"/>
              <a:ea typeface="Nunito"/>
              <a:cs typeface="Nunito"/>
              <a:sym typeface="Nunito"/>
            </a:endParaRPr>
          </a:p>
          <a:p>
            <a:pPr marL="457200" lvl="0" indent="-336550" algn="just" rtl="0">
              <a:spcBef>
                <a:spcPts val="0"/>
              </a:spcBef>
              <a:spcAft>
                <a:spcPts val="0"/>
              </a:spcAft>
              <a:buClr>
                <a:schemeClr val="lt1"/>
              </a:buClr>
              <a:buSzPts val="1700"/>
              <a:buFont typeface="Nunito"/>
              <a:buAutoNum type="arabicPeriod"/>
            </a:pPr>
            <a:r>
              <a:rPr lang="en-GB" sz="1700" b="1">
                <a:solidFill>
                  <a:schemeClr val="lt1"/>
                </a:solidFill>
                <a:latin typeface="Nunito"/>
                <a:ea typeface="Nunito"/>
                <a:cs typeface="Nunito"/>
                <a:sym typeface="Nunito"/>
              </a:rPr>
              <a:t>Original Source: </a:t>
            </a:r>
            <a:endParaRPr sz="1700" b="1">
              <a:solidFill>
                <a:schemeClr val="lt1"/>
              </a:solidFill>
              <a:latin typeface="Nunito"/>
              <a:ea typeface="Nunito"/>
              <a:cs typeface="Nunito"/>
              <a:sym typeface="Nunito"/>
            </a:endParaRPr>
          </a:p>
          <a:p>
            <a:pPr marL="457200" lvl="0" indent="0" algn="just" rtl="0">
              <a:spcBef>
                <a:spcPts val="0"/>
              </a:spcBef>
              <a:spcAft>
                <a:spcPts val="0"/>
              </a:spcAft>
              <a:buNone/>
            </a:pPr>
            <a:r>
              <a:rPr lang="en-GB" sz="1700" b="1" u="sng">
                <a:solidFill>
                  <a:schemeClr val="hlink"/>
                </a:solidFill>
                <a:latin typeface="Nunito"/>
                <a:ea typeface="Nunito"/>
                <a:cs typeface="Nunito"/>
                <a:sym typeface="Nunito"/>
                <a:hlinkClick r:id="rId3"/>
              </a:rPr>
              <a:t>https://ourworldindata.org/co2-and-greenhouse-gas-emissions</a:t>
            </a:r>
            <a:endParaRPr sz="1700" b="1">
              <a:solidFill>
                <a:schemeClr val="lt1"/>
              </a:solidFill>
              <a:latin typeface="Nunito"/>
              <a:ea typeface="Nunito"/>
              <a:cs typeface="Nunito"/>
              <a:sym typeface="Nunito"/>
            </a:endParaRPr>
          </a:p>
          <a:p>
            <a:pPr marL="457200" lvl="0" indent="-336550" algn="just" rtl="0">
              <a:spcBef>
                <a:spcPts val="0"/>
              </a:spcBef>
              <a:spcAft>
                <a:spcPts val="0"/>
              </a:spcAft>
              <a:buClr>
                <a:schemeClr val="lt1"/>
              </a:buClr>
              <a:buSzPts val="1700"/>
              <a:buFont typeface="Nunito"/>
              <a:buAutoNum type="arabicPeriod"/>
            </a:pPr>
            <a:r>
              <a:rPr lang="en-GB" sz="1700" b="1">
                <a:solidFill>
                  <a:schemeClr val="lt1"/>
                </a:solidFill>
                <a:latin typeface="Nunito"/>
                <a:ea typeface="Nunito"/>
                <a:cs typeface="Nunito"/>
                <a:sym typeface="Nunito"/>
              </a:rPr>
              <a:t>Github Link: </a:t>
            </a:r>
            <a:endParaRPr sz="1700" b="1">
              <a:solidFill>
                <a:schemeClr val="lt1"/>
              </a:solidFill>
              <a:latin typeface="Nunito"/>
              <a:ea typeface="Nunito"/>
              <a:cs typeface="Nunito"/>
              <a:sym typeface="Nunito"/>
            </a:endParaRPr>
          </a:p>
          <a:p>
            <a:pPr marL="457200" lvl="0" indent="0" algn="just" rtl="0">
              <a:spcBef>
                <a:spcPts val="0"/>
              </a:spcBef>
              <a:spcAft>
                <a:spcPts val="0"/>
              </a:spcAft>
              <a:buNone/>
            </a:pPr>
            <a:r>
              <a:rPr lang="en-GB" sz="1700" b="1">
                <a:solidFill>
                  <a:schemeClr val="lt1"/>
                </a:solidFill>
                <a:latin typeface="Nunito"/>
                <a:ea typeface="Nunito"/>
                <a:cs typeface="Nunito"/>
                <a:sym typeface="Nunito"/>
              </a:rPr>
              <a:t> </a:t>
            </a:r>
            <a:r>
              <a:rPr lang="en-GB" sz="1700" b="1" u="sng">
                <a:solidFill>
                  <a:schemeClr val="hlink"/>
                </a:solidFill>
                <a:latin typeface="Nunito"/>
                <a:ea typeface="Nunito"/>
                <a:cs typeface="Nunito"/>
                <a:sym typeface="Nunito"/>
                <a:hlinkClick r:id="rId4"/>
              </a:rPr>
              <a:t>https://github.com/owid/co2-data/blob/master/README.md</a:t>
            </a:r>
            <a:endParaRPr sz="1700" b="1">
              <a:solidFill>
                <a:schemeClr val="lt1"/>
              </a:solidFill>
              <a:latin typeface="Nunito"/>
              <a:ea typeface="Nunito"/>
              <a:cs typeface="Nunito"/>
              <a:sym typeface="Nunito"/>
            </a:endParaRPr>
          </a:p>
          <a:p>
            <a:pPr marL="457200" lvl="0" indent="-336550" algn="just" rtl="0">
              <a:spcBef>
                <a:spcPts val="0"/>
              </a:spcBef>
              <a:spcAft>
                <a:spcPts val="0"/>
              </a:spcAft>
              <a:buClr>
                <a:schemeClr val="lt1"/>
              </a:buClr>
              <a:buSzPts val="1700"/>
              <a:buFont typeface="Nunito"/>
              <a:buAutoNum type="arabicPeriod"/>
            </a:pPr>
            <a:r>
              <a:rPr lang="en-GB" sz="1700" b="1">
                <a:solidFill>
                  <a:schemeClr val="lt1"/>
                </a:solidFill>
                <a:latin typeface="Nunito"/>
                <a:ea typeface="Nunito"/>
                <a:cs typeface="Nunito"/>
                <a:sym typeface="Nunito"/>
              </a:rPr>
              <a:t>Data Description: </a:t>
            </a:r>
            <a:endParaRPr sz="1700" b="1">
              <a:solidFill>
                <a:schemeClr val="lt1"/>
              </a:solidFill>
              <a:latin typeface="Nunito"/>
              <a:ea typeface="Nunito"/>
              <a:cs typeface="Nunito"/>
              <a:sym typeface="Nunito"/>
            </a:endParaRPr>
          </a:p>
          <a:p>
            <a:pPr marL="457200" lvl="0" indent="0" algn="just" rtl="0">
              <a:spcBef>
                <a:spcPts val="0"/>
              </a:spcBef>
              <a:spcAft>
                <a:spcPts val="0"/>
              </a:spcAft>
              <a:buNone/>
            </a:pPr>
            <a:r>
              <a:rPr lang="en-GB" sz="1700" b="1">
                <a:solidFill>
                  <a:schemeClr val="lt1"/>
                </a:solidFill>
                <a:latin typeface="Nunito"/>
                <a:ea typeface="Nunito"/>
                <a:cs typeface="Nunito"/>
                <a:sym typeface="Nunito"/>
              </a:rPr>
              <a:t> </a:t>
            </a:r>
            <a:r>
              <a:rPr lang="en-GB" sz="1700" b="1" u="sng">
                <a:solidFill>
                  <a:schemeClr val="hlink"/>
                </a:solidFill>
                <a:latin typeface="Nunito"/>
                <a:ea typeface="Nunito"/>
                <a:cs typeface="Nunito"/>
                <a:sym typeface="Nunito"/>
                <a:hlinkClick r:id="rId5"/>
              </a:rPr>
              <a:t>https://github.com/owid/co2-data/blob/master/owid-co2-codebook.csv</a:t>
            </a:r>
            <a:endParaRPr sz="1700" b="1">
              <a:solidFill>
                <a:schemeClr val="lt1"/>
              </a:solidFill>
              <a:latin typeface="Nunito"/>
              <a:ea typeface="Nunito"/>
              <a:cs typeface="Nunito"/>
              <a:sym typeface="Nunito"/>
            </a:endParaRPr>
          </a:p>
          <a:p>
            <a:pPr marL="457200" lvl="0" indent="-336550" algn="just" rtl="0">
              <a:spcBef>
                <a:spcPts val="0"/>
              </a:spcBef>
              <a:spcAft>
                <a:spcPts val="0"/>
              </a:spcAft>
              <a:buClr>
                <a:schemeClr val="lt1"/>
              </a:buClr>
              <a:buSzPts val="1700"/>
              <a:buFont typeface="Nunito"/>
              <a:buAutoNum type="arabicPeriod"/>
            </a:pPr>
            <a:r>
              <a:rPr lang="en-GB" sz="1700" b="1">
                <a:solidFill>
                  <a:schemeClr val="lt1"/>
                </a:solidFill>
                <a:latin typeface="Nunito"/>
                <a:ea typeface="Nunito"/>
                <a:cs typeface="Nunito"/>
                <a:sym typeface="Nunito"/>
              </a:rPr>
              <a:t>Data:  </a:t>
            </a:r>
            <a:endParaRPr sz="1700" b="1">
              <a:solidFill>
                <a:schemeClr val="lt1"/>
              </a:solidFill>
              <a:latin typeface="Nunito"/>
              <a:ea typeface="Nunito"/>
              <a:cs typeface="Nunito"/>
              <a:sym typeface="Nunito"/>
            </a:endParaRPr>
          </a:p>
          <a:p>
            <a:pPr marL="457200" lvl="0" indent="0" algn="just" rtl="0">
              <a:spcBef>
                <a:spcPts val="0"/>
              </a:spcBef>
              <a:spcAft>
                <a:spcPts val="0"/>
              </a:spcAft>
              <a:buNone/>
            </a:pPr>
            <a:r>
              <a:rPr lang="en-GB" sz="1700" b="1" u="sng">
                <a:solidFill>
                  <a:schemeClr val="hlink"/>
                </a:solidFill>
                <a:latin typeface="Nunito"/>
                <a:ea typeface="Nunito"/>
                <a:cs typeface="Nunito"/>
                <a:sym typeface="Nunito"/>
                <a:hlinkClick r:id="rId6"/>
              </a:rPr>
              <a:t>https://github.com/owid/co2-data/blob/master/owid-co2-data.csv</a:t>
            </a:r>
            <a:endParaRPr sz="1700" b="1">
              <a:solidFill>
                <a:schemeClr val="lt1"/>
              </a:solidFill>
              <a:latin typeface="Nunito"/>
              <a:ea typeface="Nunito"/>
              <a:cs typeface="Nunito"/>
              <a:sym typeface="Nunito"/>
            </a:endParaRPr>
          </a:p>
          <a:p>
            <a:pPr marL="457200" lvl="0" indent="0" algn="just" rtl="0">
              <a:spcBef>
                <a:spcPts val="0"/>
              </a:spcBef>
              <a:spcAft>
                <a:spcPts val="0"/>
              </a:spcAft>
              <a:buNone/>
            </a:pPr>
            <a:endParaRPr sz="1700" b="1">
              <a:solidFill>
                <a:schemeClr val="lt1"/>
              </a:solidFill>
              <a:latin typeface="Nunito"/>
              <a:ea typeface="Nunito"/>
              <a:cs typeface="Nunito"/>
              <a:sym typeface="Nunito"/>
            </a:endParaRPr>
          </a:p>
          <a:p>
            <a:pPr marL="457200" lvl="0" indent="0" algn="just" rtl="0">
              <a:spcBef>
                <a:spcPts val="0"/>
              </a:spcBef>
              <a:spcAft>
                <a:spcPts val="0"/>
              </a:spcAft>
              <a:buNone/>
            </a:pPr>
            <a:endParaRPr sz="1700" b="1" u="sng">
              <a:solidFill>
                <a:schemeClr val="lt1"/>
              </a:solidFill>
              <a:latin typeface="Nunito"/>
              <a:ea typeface="Nunito"/>
              <a:cs typeface="Nunito"/>
              <a:sym typeface="Nunito"/>
            </a:endParaRPr>
          </a:p>
          <a:p>
            <a:pPr marL="0" lvl="0" indent="0" algn="just" rtl="0">
              <a:spcBef>
                <a:spcPts val="0"/>
              </a:spcBef>
              <a:spcAft>
                <a:spcPts val="0"/>
              </a:spcAft>
              <a:buNone/>
            </a:pPr>
            <a:endParaRPr sz="1200" b="1">
              <a:solidFill>
                <a:schemeClr val="lt1"/>
              </a:solidFill>
              <a:latin typeface="Nunito"/>
              <a:ea typeface="Nunito"/>
              <a:cs typeface="Nunito"/>
              <a:sym typeface="Nunito"/>
            </a:endParaRPr>
          </a:p>
        </p:txBody>
      </p:sp>
      <p:sp>
        <p:nvSpPr>
          <p:cNvPr id="325" name="Google Shape;325;p17"/>
          <p:cNvSpPr txBox="1"/>
          <p:nvPr/>
        </p:nvSpPr>
        <p:spPr>
          <a:xfrm>
            <a:off x="270750" y="3507600"/>
            <a:ext cx="8514600" cy="1218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500" b="1" u="sng">
                <a:solidFill>
                  <a:schemeClr val="lt1"/>
                </a:solidFill>
                <a:latin typeface="Nunito"/>
                <a:ea typeface="Nunito"/>
                <a:cs typeface="Nunito"/>
                <a:sym typeface="Nunito"/>
              </a:rPr>
              <a:t>DESCRIPTION</a:t>
            </a:r>
            <a:r>
              <a:rPr lang="en-GB" sz="1500" b="1">
                <a:solidFill>
                  <a:schemeClr val="lt1"/>
                </a:solidFill>
                <a:latin typeface="Nunito"/>
                <a:ea typeface="Nunito"/>
                <a:cs typeface="Nunito"/>
                <a:sym typeface="Nunito"/>
              </a:rPr>
              <a:t> :</a:t>
            </a:r>
            <a:endParaRPr sz="1500" b="1">
              <a:solidFill>
                <a:schemeClr val="lt1"/>
              </a:solidFill>
              <a:latin typeface="Nunito"/>
              <a:ea typeface="Nunito"/>
              <a:cs typeface="Nunito"/>
              <a:sym typeface="Nunito"/>
            </a:endParaRPr>
          </a:p>
          <a:p>
            <a:pPr marL="0" lvl="0" indent="0" algn="just" rtl="0">
              <a:spcBef>
                <a:spcPts val="0"/>
              </a:spcBef>
              <a:spcAft>
                <a:spcPts val="0"/>
              </a:spcAft>
              <a:buNone/>
            </a:pPr>
            <a:endParaRPr sz="1500" b="1">
              <a:solidFill>
                <a:schemeClr val="lt1"/>
              </a:solidFill>
              <a:latin typeface="Nunito"/>
              <a:ea typeface="Nunito"/>
              <a:cs typeface="Nunito"/>
              <a:sym typeface="Nunito"/>
            </a:endParaRPr>
          </a:p>
          <a:p>
            <a:pPr marL="0" lvl="0" indent="0" algn="just" rtl="0">
              <a:spcBef>
                <a:spcPts val="0"/>
              </a:spcBef>
              <a:spcAft>
                <a:spcPts val="0"/>
              </a:spcAft>
              <a:buNone/>
            </a:pPr>
            <a:r>
              <a:rPr lang="en-GB" sz="1500" b="1">
                <a:solidFill>
                  <a:schemeClr val="lt1"/>
                </a:solidFill>
                <a:latin typeface="Nunito"/>
                <a:ea typeface="Nunito"/>
                <a:cs typeface="Nunito"/>
                <a:sym typeface="Nunito"/>
              </a:rPr>
              <a:t>Our complete Emissions dataset is a collection of key metrics maintained by ‘Our World in Data’. The CSV files follow a format of 1 row per location and year. The indicators represent all of our main data related to CO2 emissions, other greenhouse gases,energy mix,as well as other indicators of potential interest. </a:t>
            </a:r>
            <a:endParaRPr sz="16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DATA PREPROCESSING: </a:t>
            </a:r>
            <a:endParaRPr sz="2300"/>
          </a:p>
        </p:txBody>
      </p:sp>
      <p:sp>
        <p:nvSpPr>
          <p:cNvPr id="331" name="Google Shape;331;p18"/>
          <p:cNvSpPr txBox="1"/>
          <p:nvPr/>
        </p:nvSpPr>
        <p:spPr>
          <a:xfrm>
            <a:off x="270750" y="708525"/>
            <a:ext cx="8154600" cy="3927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700" b="1">
              <a:solidFill>
                <a:schemeClr val="lt1"/>
              </a:solidFill>
              <a:latin typeface="Nunito"/>
              <a:ea typeface="Nunito"/>
              <a:cs typeface="Nunito"/>
              <a:sym typeface="Nunito"/>
            </a:endParaRPr>
          </a:p>
        </p:txBody>
      </p:sp>
      <p:pic>
        <p:nvPicPr>
          <p:cNvPr id="332" name="Google Shape;332;p18"/>
          <p:cNvPicPr preferRelativeResize="0"/>
          <p:nvPr/>
        </p:nvPicPr>
        <p:blipFill>
          <a:blip r:embed="rId3">
            <a:alphaModFix/>
          </a:blip>
          <a:stretch>
            <a:fillRect/>
          </a:stretch>
        </p:blipFill>
        <p:spPr>
          <a:xfrm>
            <a:off x="108625" y="1305525"/>
            <a:ext cx="4306475" cy="2207551"/>
          </a:xfrm>
          <a:prstGeom prst="rect">
            <a:avLst/>
          </a:prstGeom>
          <a:noFill/>
          <a:ln w="19050" cap="flat" cmpd="sng">
            <a:solidFill>
              <a:srgbClr val="38761D"/>
            </a:solidFill>
            <a:prstDash val="solid"/>
            <a:round/>
            <a:headEnd type="none" w="sm" len="sm"/>
            <a:tailEnd type="none" w="sm" len="sm"/>
          </a:ln>
        </p:spPr>
      </p:pic>
      <p:pic>
        <p:nvPicPr>
          <p:cNvPr id="333" name="Google Shape;333;p18"/>
          <p:cNvPicPr preferRelativeResize="0"/>
          <p:nvPr/>
        </p:nvPicPr>
        <p:blipFill>
          <a:blip r:embed="rId4">
            <a:alphaModFix/>
          </a:blip>
          <a:stretch>
            <a:fillRect/>
          </a:stretch>
        </p:blipFill>
        <p:spPr>
          <a:xfrm>
            <a:off x="4618625" y="1305525"/>
            <a:ext cx="4352826" cy="2207550"/>
          </a:xfrm>
          <a:prstGeom prst="rect">
            <a:avLst/>
          </a:prstGeom>
          <a:noFill/>
          <a:ln w="19050" cap="flat" cmpd="sng">
            <a:solidFill>
              <a:srgbClr val="38761D"/>
            </a:solidFill>
            <a:prstDash val="solid"/>
            <a:round/>
            <a:headEnd type="none" w="sm" len="sm"/>
            <a:tailEnd type="none" w="sm" len="sm"/>
          </a:ln>
        </p:spPr>
      </p:pic>
      <p:sp>
        <p:nvSpPr>
          <p:cNvPr id="334" name="Google Shape;334;p18"/>
          <p:cNvSpPr txBox="1"/>
          <p:nvPr/>
        </p:nvSpPr>
        <p:spPr>
          <a:xfrm>
            <a:off x="2538550" y="813263"/>
            <a:ext cx="4696200" cy="264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1800" b="1" u="sng">
                <a:solidFill>
                  <a:schemeClr val="lt1"/>
                </a:solidFill>
                <a:latin typeface="Nunito"/>
                <a:ea typeface="Nunito"/>
                <a:cs typeface="Nunito"/>
                <a:sym typeface="Nunito"/>
              </a:rPr>
              <a:t>Removal of Null Values </a:t>
            </a:r>
            <a:endParaRPr sz="1800" b="1" u="sng">
              <a:solidFill>
                <a:schemeClr val="lt1"/>
              </a:solidFill>
              <a:latin typeface="Nunito"/>
              <a:ea typeface="Nunito"/>
              <a:cs typeface="Nunito"/>
              <a:sym typeface="Nunito"/>
            </a:endParaRPr>
          </a:p>
        </p:txBody>
      </p:sp>
      <p:sp>
        <p:nvSpPr>
          <p:cNvPr id="335" name="Google Shape;335;p18"/>
          <p:cNvSpPr txBox="1"/>
          <p:nvPr/>
        </p:nvSpPr>
        <p:spPr>
          <a:xfrm>
            <a:off x="400925" y="3898600"/>
            <a:ext cx="8351100" cy="79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solidFill>
                  <a:schemeClr val="lt1"/>
                </a:solidFill>
              </a:rPr>
              <a:t>Removing them from the dataset is usually best if the null values are due to human error or data collection issues. Impute the null values. If the null values are due to technical problems or if they are important to the analysis, you may want to impute them.</a:t>
            </a:r>
            <a:endParaRPr sz="900">
              <a:solidFill>
                <a:schemeClr val="lt1"/>
              </a:solidFill>
            </a:endParaRPr>
          </a:p>
          <a:p>
            <a:pPr marL="0" lvl="0" indent="0" algn="l" rtl="0">
              <a:lnSpc>
                <a:spcPct val="134000"/>
              </a:lnSpc>
              <a:spcBef>
                <a:spcPts val="0"/>
              </a:spcBef>
              <a:spcAft>
                <a:spcPts val="0"/>
              </a:spcAft>
              <a:buNone/>
            </a:pPr>
            <a:endParaRPr sz="900">
              <a:solidFill>
                <a:schemeClr val="lt1"/>
              </a:solidFill>
            </a:endParaRPr>
          </a:p>
          <a:p>
            <a:pPr marL="0" lvl="0" indent="0" algn="l" rtl="0">
              <a:spcBef>
                <a:spcPts val="0"/>
              </a:spcBef>
              <a:spcAft>
                <a:spcPts val="0"/>
              </a:spcAft>
              <a:buNone/>
            </a:pPr>
            <a:endParaRPr sz="13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39"/>
        <p:cNvGrpSpPr/>
        <p:nvPr/>
      </p:nvGrpSpPr>
      <p:grpSpPr>
        <a:xfrm>
          <a:off x="0" y="0"/>
          <a:ext cx="0" cy="0"/>
          <a:chOff x="0" y="0"/>
          <a:chExt cx="0" cy="0"/>
        </a:xfrm>
      </p:grpSpPr>
      <p:pic>
        <p:nvPicPr>
          <p:cNvPr id="340" name="Google Shape;340;p19"/>
          <p:cNvPicPr preferRelativeResize="0"/>
          <p:nvPr/>
        </p:nvPicPr>
        <p:blipFill>
          <a:blip r:embed="rId3">
            <a:alphaModFix/>
          </a:blip>
          <a:stretch>
            <a:fillRect/>
          </a:stretch>
        </p:blipFill>
        <p:spPr>
          <a:xfrm>
            <a:off x="559337" y="710451"/>
            <a:ext cx="7757326" cy="3146549"/>
          </a:xfrm>
          <a:prstGeom prst="rect">
            <a:avLst/>
          </a:prstGeom>
          <a:noFill/>
          <a:ln w="28575" cap="flat" cmpd="sng">
            <a:solidFill>
              <a:srgbClr val="38761D"/>
            </a:solidFill>
            <a:prstDash val="solid"/>
            <a:round/>
            <a:headEnd type="none" w="sm" len="sm"/>
            <a:tailEnd type="none" w="sm" len="sm"/>
          </a:ln>
        </p:spPr>
      </p:pic>
      <p:sp>
        <p:nvSpPr>
          <p:cNvPr id="341" name="Google Shape;341;p19"/>
          <p:cNvSpPr txBox="1"/>
          <p:nvPr/>
        </p:nvSpPr>
        <p:spPr>
          <a:xfrm>
            <a:off x="1375575" y="225950"/>
            <a:ext cx="59808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u="sng">
                <a:solidFill>
                  <a:schemeClr val="lt1"/>
                </a:solidFill>
                <a:latin typeface="Nunito"/>
                <a:ea typeface="Nunito"/>
                <a:cs typeface="Nunito"/>
                <a:sym typeface="Nunito"/>
              </a:rPr>
              <a:t>TARGETED SELECTION OF COLUMNS ACCORDING TO PROJECT FOCUS</a:t>
            </a:r>
            <a:endParaRPr sz="1300" b="1" u="sng">
              <a:solidFill>
                <a:schemeClr val="lt1"/>
              </a:solidFill>
              <a:latin typeface="Nunito"/>
              <a:ea typeface="Nunito"/>
              <a:cs typeface="Nunito"/>
              <a:sym typeface="Nunito"/>
            </a:endParaRPr>
          </a:p>
        </p:txBody>
      </p:sp>
      <p:sp>
        <p:nvSpPr>
          <p:cNvPr id="342" name="Google Shape;342;p19"/>
          <p:cNvSpPr txBox="1"/>
          <p:nvPr/>
        </p:nvSpPr>
        <p:spPr>
          <a:xfrm>
            <a:off x="212650" y="4113475"/>
            <a:ext cx="84507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Nunito"/>
                <a:ea typeface="Nunito"/>
                <a:cs typeface="Nunito"/>
                <a:sym typeface="Nunito"/>
              </a:rPr>
              <a:t>Segregation of the major emission contributing attributes namely  Carbon-Dioxide, Methane and Nitrous Oxide with a categorization of different types of countries yearly from 1990 to 2023.</a:t>
            </a:r>
            <a:endParaRPr sz="1300">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46"/>
        <p:cNvGrpSpPr/>
        <p:nvPr/>
      </p:nvGrpSpPr>
      <p:grpSpPr>
        <a:xfrm>
          <a:off x="0" y="0"/>
          <a:ext cx="0" cy="0"/>
          <a:chOff x="0" y="0"/>
          <a:chExt cx="0" cy="0"/>
        </a:xfrm>
      </p:grpSpPr>
      <p:sp>
        <p:nvSpPr>
          <p:cNvPr id="347" name="Google Shape;347;p20"/>
          <p:cNvSpPr txBox="1">
            <a:spLocks noGrp="1"/>
          </p:cNvSpPr>
          <p:nvPr>
            <p:ph type="title"/>
          </p:nvPr>
        </p:nvSpPr>
        <p:spPr>
          <a:xfrm>
            <a:off x="200525" y="0"/>
            <a:ext cx="5857800" cy="5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Initial Data Insights After Cleaning: </a:t>
            </a:r>
            <a:endParaRPr sz="2300"/>
          </a:p>
        </p:txBody>
      </p:sp>
      <p:sp>
        <p:nvSpPr>
          <p:cNvPr id="348" name="Google Shape;348;p20"/>
          <p:cNvSpPr txBox="1"/>
          <p:nvPr/>
        </p:nvSpPr>
        <p:spPr>
          <a:xfrm>
            <a:off x="270750" y="708525"/>
            <a:ext cx="8154600" cy="27600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Clr>
                <a:schemeClr val="lt1"/>
              </a:buClr>
              <a:buSzPts val="1500"/>
              <a:buFont typeface="Nunito"/>
              <a:buAutoNum type="arabicPeriod"/>
            </a:pPr>
            <a:r>
              <a:rPr lang="en-GB" sz="1500" b="1">
                <a:solidFill>
                  <a:schemeClr val="lt1"/>
                </a:solidFill>
                <a:latin typeface="Nunito"/>
                <a:ea typeface="Nunito"/>
                <a:cs typeface="Nunito"/>
                <a:sym typeface="Nunito"/>
              </a:rPr>
              <a:t>Classification of the countries into 3 groups namely, “Developed”,“Developing”, and “Underdeveloped” will help us to foster a general understanding between </a:t>
            </a:r>
            <a:r>
              <a:rPr lang="en-GB" sz="1500" b="1" u="sng">
                <a:solidFill>
                  <a:schemeClr val="lt1"/>
                </a:solidFill>
                <a:latin typeface="Nunito"/>
                <a:ea typeface="Nunito"/>
                <a:cs typeface="Nunito"/>
                <a:sym typeface="Nunito"/>
              </a:rPr>
              <a:t>Carbon Emissions</a:t>
            </a:r>
            <a:r>
              <a:rPr lang="en-GB" sz="1500" b="1">
                <a:solidFill>
                  <a:schemeClr val="lt1"/>
                </a:solidFill>
                <a:latin typeface="Nunito"/>
                <a:ea typeface="Nunito"/>
                <a:cs typeface="Nunito"/>
                <a:sym typeface="Nunito"/>
              </a:rPr>
              <a:t> and </a:t>
            </a:r>
            <a:r>
              <a:rPr lang="en-GB" sz="1500" b="1" u="sng">
                <a:solidFill>
                  <a:schemeClr val="lt1"/>
                </a:solidFill>
                <a:latin typeface="Nunito"/>
                <a:ea typeface="Nunito"/>
                <a:cs typeface="Nunito"/>
                <a:sym typeface="Nunito"/>
              </a:rPr>
              <a:t>Development Metrics</a:t>
            </a:r>
            <a:r>
              <a:rPr lang="en-GB" sz="1500" b="1">
                <a:solidFill>
                  <a:schemeClr val="lt1"/>
                </a:solidFill>
                <a:latin typeface="Nunito"/>
                <a:ea typeface="Nunito"/>
                <a:cs typeface="Nunito"/>
                <a:sym typeface="Nunito"/>
              </a:rPr>
              <a:t>.</a:t>
            </a:r>
            <a:endParaRPr sz="1500" b="1">
              <a:solidFill>
                <a:schemeClr val="lt1"/>
              </a:solidFill>
              <a:latin typeface="Nunito"/>
              <a:ea typeface="Nunito"/>
              <a:cs typeface="Nunito"/>
              <a:sym typeface="Nunito"/>
            </a:endParaRPr>
          </a:p>
          <a:p>
            <a:pPr marL="0" lvl="0" indent="0" algn="just" rtl="0">
              <a:spcBef>
                <a:spcPts val="0"/>
              </a:spcBef>
              <a:spcAft>
                <a:spcPts val="0"/>
              </a:spcAft>
              <a:buNone/>
            </a:pPr>
            <a:endParaRPr sz="1500" b="1">
              <a:solidFill>
                <a:schemeClr val="lt1"/>
              </a:solidFill>
              <a:latin typeface="Nunito"/>
              <a:ea typeface="Nunito"/>
              <a:cs typeface="Nunito"/>
              <a:sym typeface="Nunito"/>
            </a:endParaRPr>
          </a:p>
          <a:p>
            <a:pPr marL="457200" lvl="0" indent="-304800" algn="just" rtl="0">
              <a:spcBef>
                <a:spcPts val="0"/>
              </a:spcBef>
              <a:spcAft>
                <a:spcPts val="0"/>
              </a:spcAft>
              <a:buClr>
                <a:schemeClr val="lt1"/>
              </a:buClr>
              <a:buSzPts val="1200"/>
              <a:buFont typeface="Nunito"/>
              <a:buAutoNum type="arabicPeriod"/>
            </a:pPr>
            <a:r>
              <a:rPr lang="en-GB" sz="1500" b="1">
                <a:solidFill>
                  <a:schemeClr val="lt1"/>
                </a:solidFill>
                <a:latin typeface="Nunito"/>
                <a:ea typeface="Nunito"/>
                <a:cs typeface="Nunito"/>
                <a:sym typeface="Nunito"/>
              </a:rPr>
              <a:t>Identification of seemingly useful attributes that could draw essential insights in the near future. The major contributors of the carbon emission were CO2 and Methane. Moreover Nitrous Oxide was also one of the major pollutant.</a:t>
            </a:r>
            <a:endParaRPr sz="1500" b="1">
              <a:solidFill>
                <a:schemeClr val="lt1"/>
              </a:solidFill>
              <a:latin typeface="Nunito"/>
              <a:ea typeface="Nunito"/>
              <a:cs typeface="Nunito"/>
              <a:sym typeface="Nunito"/>
            </a:endParaRPr>
          </a:p>
          <a:p>
            <a:pPr marL="0" lvl="0" indent="0" algn="just" rtl="0">
              <a:spcBef>
                <a:spcPts val="0"/>
              </a:spcBef>
              <a:spcAft>
                <a:spcPts val="0"/>
              </a:spcAft>
              <a:buNone/>
            </a:pPr>
            <a:endParaRPr sz="1500" b="1">
              <a:solidFill>
                <a:schemeClr val="lt1"/>
              </a:solidFill>
              <a:latin typeface="Nunito"/>
              <a:ea typeface="Nunito"/>
              <a:cs typeface="Nunito"/>
              <a:sym typeface="Nunito"/>
            </a:endParaRPr>
          </a:p>
          <a:p>
            <a:pPr marL="457200" lvl="0" indent="-323850" algn="just" rtl="0">
              <a:spcBef>
                <a:spcPts val="0"/>
              </a:spcBef>
              <a:spcAft>
                <a:spcPts val="0"/>
              </a:spcAft>
              <a:buClr>
                <a:schemeClr val="lt1"/>
              </a:buClr>
              <a:buSzPts val="1500"/>
              <a:buFont typeface="Nunito"/>
              <a:buAutoNum type="arabicPeriod"/>
            </a:pPr>
            <a:r>
              <a:rPr lang="en-GB" sz="1500" b="1">
                <a:solidFill>
                  <a:schemeClr val="lt1"/>
                </a:solidFill>
                <a:latin typeface="Nunito"/>
                <a:ea typeface="Nunito"/>
                <a:cs typeface="Nunito"/>
                <a:sym typeface="Nunito"/>
              </a:rPr>
              <a:t>From our cleaned data we were somehow only able able to get a rough estimate about the increasing/decreasing emissions of different categories countries thats why some visualization was must for getting the exact insights.  </a:t>
            </a:r>
            <a:endParaRPr sz="1500" b="1">
              <a:solidFill>
                <a:schemeClr val="lt1"/>
              </a:solidFill>
              <a:latin typeface="Nunito"/>
              <a:ea typeface="Nunito"/>
              <a:cs typeface="Nunito"/>
              <a:sym typeface="Nunito"/>
            </a:endParaRPr>
          </a:p>
        </p:txBody>
      </p:sp>
      <p:pic>
        <p:nvPicPr>
          <p:cNvPr id="349" name="Google Shape;349;p20"/>
          <p:cNvPicPr preferRelativeResize="0"/>
          <p:nvPr/>
        </p:nvPicPr>
        <p:blipFill>
          <a:blip r:embed="rId3">
            <a:alphaModFix/>
          </a:blip>
          <a:stretch>
            <a:fillRect/>
          </a:stretch>
        </p:blipFill>
        <p:spPr>
          <a:xfrm>
            <a:off x="1181776" y="3468525"/>
            <a:ext cx="2088600" cy="1478450"/>
          </a:xfrm>
          <a:prstGeom prst="rect">
            <a:avLst/>
          </a:prstGeom>
          <a:noFill/>
          <a:ln>
            <a:noFill/>
          </a:ln>
        </p:spPr>
      </p:pic>
      <p:pic>
        <p:nvPicPr>
          <p:cNvPr id="350" name="Google Shape;350;p20"/>
          <p:cNvPicPr preferRelativeResize="0"/>
          <p:nvPr/>
        </p:nvPicPr>
        <p:blipFill>
          <a:blip r:embed="rId4">
            <a:alphaModFix/>
          </a:blip>
          <a:stretch>
            <a:fillRect/>
          </a:stretch>
        </p:blipFill>
        <p:spPr>
          <a:xfrm>
            <a:off x="3270375" y="3468525"/>
            <a:ext cx="2155350" cy="1478450"/>
          </a:xfrm>
          <a:prstGeom prst="rect">
            <a:avLst/>
          </a:prstGeom>
          <a:noFill/>
          <a:ln>
            <a:noFill/>
          </a:ln>
        </p:spPr>
      </p:pic>
      <p:pic>
        <p:nvPicPr>
          <p:cNvPr id="351" name="Google Shape;351;p20"/>
          <p:cNvPicPr preferRelativeResize="0"/>
          <p:nvPr/>
        </p:nvPicPr>
        <p:blipFill>
          <a:blip r:embed="rId5">
            <a:alphaModFix/>
          </a:blip>
          <a:stretch>
            <a:fillRect/>
          </a:stretch>
        </p:blipFill>
        <p:spPr>
          <a:xfrm>
            <a:off x="5425725" y="3468525"/>
            <a:ext cx="2418100" cy="1478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55"/>
        <p:cNvGrpSpPr/>
        <p:nvPr/>
      </p:nvGrpSpPr>
      <p:grpSpPr>
        <a:xfrm>
          <a:off x="0" y="0"/>
          <a:ext cx="0" cy="0"/>
          <a:chOff x="0" y="0"/>
          <a:chExt cx="0" cy="0"/>
        </a:xfrm>
      </p:grpSpPr>
      <p:sp>
        <p:nvSpPr>
          <p:cNvPr id="356" name="Google Shape;356;p21"/>
          <p:cNvSpPr txBox="1">
            <a:spLocks noGrp="1"/>
          </p:cNvSpPr>
          <p:nvPr>
            <p:ph type="title"/>
          </p:nvPr>
        </p:nvSpPr>
        <p:spPr>
          <a:xfrm>
            <a:off x="189475" y="0"/>
            <a:ext cx="5857800" cy="63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300" u="sng"/>
              <a:t>DATA VISUALIZATION: </a:t>
            </a:r>
            <a:endParaRPr sz="2300" u="sng"/>
          </a:p>
        </p:txBody>
      </p:sp>
      <p:sp>
        <p:nvSpPr>
          <p:cNvPr id="357" name="Google Shape;357;p21"/>
          <p:cNvSpPr txBox="1"/>
          <p:nvPr/>
        </p:nvSpPr>
        <p:spPr>
          <a:xfrm>
            <a:off x="456150" y="537100"/>
            <a:ext cx="8231700" cy="2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lt1"/>
                </a:solidFill>
                <a:latin typeface="Nunito"/>
                <a:ea typeface="Nunito"/>
                <a:cs typeface="Nunito"/>
                <a:sym typeface="Nunito"/>
              </a:rPr>
              <a:t>Line charts depicting CO2, CH4, and N20 emissions of categorized countries from the year 1990 to 2020.</a:t>
            </a:r>
            <a:endParaRPr sz="1300" b="1">
              <a:solidFill>
                <a:schemeClr val="lt1"/>
              </a:solidFill>
              <a:latin typeface="Nunito"/>
              <a:ea typeface="Nunito"/>
              <a:cs typeface="Nunito"/>
              <a:sym typeface="Nunito"/>
            </a:endParaRPr>
          </a:p>
        </p:txBody>
      </p:sp>
      <p:pic>
        <p:nvPicPr>
          <p:cNvPr id="358" name="Google Shape;358;p21"/>
          <p:cNvPicPr preferRelativeResize="0"/>
          <p:nvPr/>
        </p:nvPicPr>
        <p:blipFill>
          <a:blip r:embed="rId3">
            <a:alphaModFix/>
          </a:blip>
          <a:stretch>
            <a:fillRect/>
          </a:stretch>
        </p:blipFill>
        <p:spPr>
          <a:xfrm>
            <a:off x="1393475" y="984513"/>
            <a:ext cx="2534924" cy="1273025"/>
          </a:xfrm>
          <a:prstGeom prst="rect">
            <a:avLst/>
          </a:prstGeom>
          <a:noFill/>
          <a:ln w="19050" cap="flat" cmpd="sng">
            <a:solidFill>
              <a:schemeClr val="dk2"/>
            </a:solidFill>
            <a:prstDash val="solid"/>
            <a:round/>
            <a:headEnd type="none" w="sm" len="sm"/>
            <a:tailEnd type="none" w="sm" len="sm"/>
          </a:ln>
        </p:spPr>
      </p:pic>
      <p:pic>
        <p:nvPicPr>
          <p:cNvPr id="359" name="Google Shape;359;p21"/>
          <p:cNvPicPr preferRelativeResize="0"/>
          <p:nvPr/>
        </p:nvPicPr>
        <p:blipFill>
          <a:blip r:embed="rId4">
            <a:alphaModFix/>
          </a:blip>
          <a:stretch>
            <a:fillRect/>
          </a:stretch>
        </p:blipFill>
        <p:spPr>
          <a:xfrm>
            <a:off x="4004589" y="984525"/>
            <a:ext cx="2491160" cy="1273000"/>
          </a:xfrm>
          <a:prstGeom prst="rect">
            <a:avLst/>
          </a:prstGeom>
          <a:noFill/>
          <a:ln w="19050" cap="flat" cmpd="sng">
            <a:solidFill>
              <a:schemeClr val="dk2"/>
            </a:solidFill>
            <a:prstDash val="solid"/>
            <a:round/>
            <a:headEnd type="none" w="sm" len="sm"/>
            <a:tailEnd type="none" w="sm" len="sm"/>
          </a:ln>
        </p:spPr>
      </p:pic>
      <p:pic>
        <p:nvPicPr>
          <p:cNvPr id="360" name="Google Shape;360;p21"/>
          <p:cNvPicPr preferRelativeResize="0"/>
          <p:nvPr/>
        </p:nvPicPr>
        <p:blipFill>
          <a:blip r:embed="rId5">
            <a:alphaModFix/>
          </a:blip>
          <a:stretch>
            <a:fillRect/>
          </a:stretch>
        </p:blipFill>
        <p:spPr>
          <a:xfrm>
            <a:off x="6571950" y="984525"/>
            <a:ext cx="2491149" cy="1272993"/>
          </a:xfrm>
          <a:prstGeom prst="rect">
            <a:avLst/>
          </a:prstGeom>
          <a:noFill/>
          <a:ln w="19050" cap="flat" cmpd="sng">
            <a:solidFill>
              <a:schemeClr val="dk2"/>
            </a:solidFill>
            <a:prstDash val="solid"/>
            <a:round/>
            <a:headEnd type="none" w="sm" len="sm"/>
            <a:tailEnd type="none" w="sm" len="sm"/>
          </a:ln>
        </p:spPr>
      </p:pic>
      <p:sp>
        <p:nvSpPr>
          <p:cNvPr id="361" name="Google Shape;361;p21"/>
          <p:cNvSpPr/>
          <p:nvPr/>
        </p:nvSpPr>
        <p:spPr>
          <a:xfrm>
            <a:off x="189475" y="1274100"/>
            <a:ext cx="980301" cy="5940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Developed </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pic>
        <p:nvPicPr>
          <p:cNvPr id="362" name="Google Shape;362;p21"/>
          <p:cNvPicPr preferRelativeResize="0"/>
          <p:nvPr/>
        </p:nvPicPr>
        <p:blipFill>
          <a:blip r:embed="rId6">
            <a:alphaModFix/>
          </a:blip>
          <a:stretch>
            <a:fillRect/>
          </a:stretch>
        </p:blipFill>
        <p:spPr>
          <a:xfrm>
            <a:off x="1393475" y="2378350"/>
            <a:ext cx="2534924" cy="1264124"/>
          </a:xfrm>
          <a:prstGeom prst="rect">
            <a:avLst/>
          </a:prstGeom>
          <a:noFill/>
          <a:ln w="19050" cap="flat" cmpd="sng">
            <a:solidFill>
              <a:schemeClr val="dk2"/>
            </a:solidFill>
            <a:prstDash val="solid"/>
            <a:round/>
            <a:headEnd type="none" w="sm" len="sm"/>
            <a:tailEnd type="none" w="sm" len="sm"/>
          </a:ln>
        </p:spPr>
      </p:pic>
      <p:pic>
        <p:nvPicPr>
          <p:cNvPr id="363" name="Google Shape;363;p21"/>
          <p:cNvPicPr preferRelativeResize="0"/>
          <p:nvPr/>
        </p:nvPicPr>
        <p:blipFill>
          <a:blip r:embed="rId7">
            <a:alphaModFix/>
          </a:blip>
          <a:stretch>
            <a:fillRect/>
          </a:stretch>
        </p:blipFill>
        <p:spPr>
          <a:xfrm>
            <a:off x="4004600" y="2369475"/>
            <a:ext cx="2491151" cy="1273000"/>
          </a:xfrm>
          <a:prstGeom prst="rect">
            <a:avLst/>
          </a:prstGeom>
          <a:noFill/>
          <a:ln w="19050" cap="flat" cmpd="sng">
            <a:solidFill>
              <a:schemeClr val="dk2"/>
            </a:solidFill>
            <a:prstDash val="solid"/>
            <a:round/>
            <a:headEnd type="none" w="sm" len="sm"/>
            <a:tailEnd type="none" w="sm" len="sm"/>
          </a:ln>
        </p:spPr>
      </p:pic>
      <p:pic>
        <p:nvPicPr>
          <p:cNvPr id="364" name="Google Shape;364;p21"/>
          <p:cNvPicPr preferRelativeResize="0"/>
          <p:nvPr/>
        </p:nvPicPr>
        <p:blipFill>
          <a:blip r:embed="rId8">
            <a:alphaModFix/>
          </a:blip>
          <a:stretch>
            <a:fillRect/>
          </a:stretch>
        </p:blipFill>
        <p:spPr>
          <a:xfrm>
            <a:off x="6571950" y="2369475"/>
            <a:ext cx="2491151" cy="1273000"/>
          </a:xfrm>
          <a:prstGeom prst="rect">
            <a:avLst/>
          </a:prstGeom>
          <a:noFill/>
          <a:ln w="19050" cap="flat" cmpd="sng">
            <a:solidFill>
              <a:schemeClr val="dk2"/>
            </a:solidFill>
            <a:prstDash val="solid"/>
            <a:round/>
            <a:headEnd type="none" w="sm" len="sm"/>
            <a:tailEnd type="none" w="sm" len="sm"/>
          </a:ln>
        </p:spPr>
      </p:pic>
      <p:sp>
        <p:nvSpPr>
          <p:cNvPr id="365" name="Google Shape;365;p21"/>
          <p:cNvSpPr/>
          <p:nvPr/>
        </p:nvSpPr>
        <p:spPr>
          <a:xfrm>
            <a:off x="95850" y="2648375"/>
            <a:ext cx="1167543" cy="46552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Developing</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pic>
        <p:nvPicPr>
          <p:cNvPr id="366" name="Google Shape;366;p21"/>
          <p:cNvPicPr preferRelativeResize="0"/>
          <p:nvPr/>
        </p:nvPicPr>
        <p:blipFill>
          <a:blip r:embed="rId9">
            <a:alphaModFix/>
          </a:blip>
          <a:stretch>
            <a:fillRect/>
          </a:stretch>
        </p:blipFill>
        <p:spPr>
          <a:xfrm>
            <a:off x="1393475" y="3763300"/>
            <a:ext cx="2534925" cy="1221725"/>
          </a:xfrm>
          <a:prstGeom prst="rect">
            <a:avLst/>
          </a:prstGeom>
          <a:noFill/>
          <a:ln w="19050" cap="flat" cmpd="sng">
            <a:solidFill>
              <a:schemeClr val="dk2"/>
            </a:solidFill>
            <a:prstDash val="solid"/>
            <a:round/>
            <a:headEnd type="none" w="sm" len="sm"/>
            <a:tailEnd type="none" w="sm" len="sm"/>
          </a:ln>
        </p:spPr>
      </p:pic>
      <p:pic>
        <p:nvPicPr>
          <p:cNvPr id="367" name="Google Shape;367;p21"/>
          <p:cNvPicPr preferRelativeResize="0"/>
          <p:nvPr/>
        </p:nvPicPr>
        <p:blipFill>
          <a:blip r:embed="rId10">
            <a:alphaModFix/>
          </a:blip>
          <a:stretch>
            <a:fillRect/>
          </a:stretch>
        </p:blipFill>
        <p:spPr>
          <a:xfrm>
            <a:off x="4004600" y="3763300"/>
            <a:ext cx="2491151" cy="1230269"/>
          </a:xfrm>
          <a:prstGeom prst="rect">
            <a:avLst/>
          </a:prstGeom>
          <a:noFill/>
          <a:ln w="19050" cap="flat" cmpd="sng">
            <a:solidFill>
              <a:schemeClr val="dk2"/>
            </a:solidFill>
            <a:prstDash val="solid"/>
            <a:round/>
            <a:headEnd type="none" w="sm" len="sm"/>
            <a:tailEnd type="none" w="sm" len="sm"/>
          </a:ln>
        </p:spPr>
      </p:pic>
      <p:sp>
        <p:nvSpPr>
          <p:cNvPr id="368" name="Google Shape;368;p21"/>
          <p:cNvSpPr/>
          <p:nvPr/>
        </p:nvSpPr>
        <p:spPr>
          <a:xfrm>
            <a:off x="95849" y="4002313"/>
            <a:ext cx="1127800" cy="74369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1"/>
                </a:solidFill>
                <a:latin typeface="Impact"/>
              </a:rPr>
              <a:t>Under-</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Developed</a:t>
            </a:r>
            <a:br>
              <a:rPr b="0" i="0">
                <a:ln w="9525" cap="flat" cmpd="sng">
                  <a:solidFill>
                    <a:schemeClr val="dk2"/>
                  </a:solidFill>
                  <a:prstDash val="solid"/>
                  <a:round/>
                  <a:headEnd type="none" w="sm" len="sm"/>
                  <a:tailEnd type="none" w="sm" len="sm"/>
                </a:ln>
                <a:solidFill>
                  <a:schemeClr val="lt1"/>
                </a:solidFill>
                <a:latin typeface="Impact"/>
              </a:rPr>
            </a:br>
            <a:r>
              <a:rPr b="0" i="0">
                <a:ln w="9525" cap="flat" cmpd="sng">
                  <a:solidFill>
                    <a:schemeClr val="dk2"/>
                  </a:solidFill>
                  <a:prstDash val="solid"/>
                  <a:round/>
                  <a:headEnd type="none" w="sm" len="sm"/>
                  <a:tailEnd type="none" w="sm" len="sm"/>
                </a:ln>
                <a:solidFill>
                  <a:schemeClr val="lt1"/>
                </a:solidFill>
                <a:latin typeface="Impact"/>
              </a:rPr>
              <a:t>Countries</a:t>
            </a:r>
          </a:p>
        </p:txBody>
      </p:sp>
      <p:pic>
        <p:nvPicPr>
          <p:cNvPr id="369" name="Google Shape;369;p21"/>
          <p:cNvPicPr preferRelativeResize="0"/>
          <p:nvPr/>
        </p:nvPicPr>
        <p:blipFill>
          <a:blip r:embed="rId11">
            <a:alphaModFix/>
          </a:blip>
          <a:stretch>
            <a:fillRect/>
          </a:stretch>
        </p:blipFill>
        <p:spPr>
          <a:xfrm>
            <a:off x="6571950" y="3754425"/>
            <a:ext cx="2491150" cy="12217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2265</Words>
  <Application>Microsoft Office PowerPoint</Application>
  <PresentationFormat>On-screen Show (16:9)</PresentationFormat>
  <Paragraphs>161</Paragraphs>
  <Slides>21</Slides>
  <Notes>21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Maven Pro</vt:lpstr>
      <vt:lpstr>Nunito</vt:lpstr>
      <vt:lpstr>Impact</vt:lpstr>
      <vt:lpstr>Roboto</vt:lpstr>
      <vt:lpstr>Momentum</vt:lpstr>
      <vt:lpstr>DATA ANALYTICS INTERNSHIP PROGRAM -2024</vt:lpstr>
      <vt:lpstr>TEAM MEMBERS : </vt:lpstr>
      <vt:lpstr>INTRODUCTION &amp; OVERVIEW:</vt:lpstr>
      <vt:lpstr>PROBLEM STATEMENT: </vt:lpstr>
      <vt:lpstr>DATA COLLECTION: </vt:lpstr>
      <vt:lpstr>DATA PREPROCESSING: </vt:lpstr>
      <vt:lpstr>PowerPoint Presentation</vt:lpstr>
      <vt:lpstr>Initial Data Insights After Cleaning: </vt:lpstr>
      <vt:lpstr>DATA VISUALIZATION: </vt:lpstr>
      <vt:lpstr>Bar charts showing various sources of CO2 emissions of the categorized countries from the year 2016 to 2022*</vt:lpstr>
      <vt:lpstr>CHOROPLETH - MAP VISUALIZATIONS:</vt:lpstr>
      <vt:lpstr>CHOROPLETH - MAP VISUALIZATIONS:</vt:lpstr>
      <vt:lpstr>CHOROPLETH - MAP VISUALIZATIONS:</vt:lpstr>
      <vt:lpstr>Insights derived from Visualizations:</vt:lpstr>
      <vt:lpstr>LINEAR REGRESSION MODEL: ( for predicting emissions in UN target years ) </vt:lpstr>
      <vt:lpstr>HYPOTHESIS: </vt:lpstr>
      <vt:lpstr>Outcomes of Prediction Model: </vt:lpstr>
      <vt:lpstr>Outcomes and Probable Solutions: </vt:lpstr>
      <vt:lpstr>CONCLUSION: </vt:lpstr>
      <vt:lpstr>References and Tech-Stack: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Aaditya Dalal</cp:lastModifiedBy>
  <cp:revision>1</cp:revision>
  <dcterms:modified xsi:type="dcterms:W3CDTF">2024-08-05T16:57:05Z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21899401</vt:lpwstr>
  </property>
  <property fmtid="{D5CDD505-2E9C-101B-9397-08002B2CF9AE}" name="NXPowerLiteSettings" pid="3">
    <vt:lpwstr>F7000400038000</vt:lpwstr>
  </property>
  <property fmtid="{D5CDD505-2E9C-101B-9397-08002B2CF9AE}" name="NXPowerLiteVersion" pid="4">
    <vt:lpwstr>S10.2.0</vt:lpwstr>
  </property>
</Properties>
</file>